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tags/tag3.xml" ContentType="application/vnd.openxmlformats-officedocument.presentationml.tags+xml"/>
  <Override PartName="/ppt/notesSlides/notesSlide4.xml" ContentType="application/vnd.openxmlformats-officedocument.presentationml.notesSlide+xml"/>
  <Override PartName="/ppt/tags/tag4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5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6.xml" ContentType="application/vnd.openxmlformats-officedocument.presentationml.tags+xml"/>
  <Override PartName="/ppt/notesSlides/notesSlide18.xml" ContentType="application/vnd.openxmlformats-officedocument.presentationml.notesSlide+xml"/>
  <Override PartName="/ppt/tags/tag7.xml" ContentType="application/vnd.openxmlformats-officedocument.presentationml.tags+xml"/>
  <Override PartName="/ppt/notesSlides/notesSlide19.xml" ContentType="application/vnd.openxmlformats-officedocument.presentationml.notesSlide+xml"/>
  <Override PartName="/ppt/tags/tag8.xml" ContentType="application/vnd.openxmlformats-officedocument.presentationml.tags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51" r:id="rId2"/>
  </p:sldMasterIdLst>
  <p:notesMasterIdLst>
    <p:notesMasterId r:id="rId23"/>
  </p:notesMasterIdLst>
  <p:handoutMasterIdLst>
    <p:handoutMasterId r:id="rId24"/>
  </p:handoutMasterIdLst>
  <p:sldIdLst>
    <p:sldId id="10172" r:id="rId3"/>
    <p:sldId id="10137" r:id="rId4"/>
    <p:sldId id="10138" r:id="rId5"/>
    <p:sldId id="10167" r:id="rId6"/>
    <p:sldId id="10139" r:id="rId7"/>
    <p:sldId id="10168" r:id="rId8"/>
    <p:sldId id="10163" r:id="rId9"/>
    <p:sldId id="10200" r:id="rId10"/>
    <p:sldId id="10201" r:id="rId11"/>
    <p:sldId id="10202" r:id="rId12"/>
    <p:sldId id="10203" r:id="rId13"/>
    <p:sldId id="10204" r:id="rId14"/>
    <p:sldId id="10208" r:id="rId15"/>
    <p:sldId id="10209" r:id="rId16"/>
    <p:sldId id="10164" r:id="rId17"/>
    <p:sldId id="10206" r:id="rId18"/>
    <p:sldId id="10165" r:id="rId19"/>
    <p:sldId id="10170" r:id="rId20"/>
    <p:sldId id="10207" r:id="rId21"/>
    <p:sldId id="10136" r:id="rId22"/>
  </p:sldIdLst>
  <p:sldSz cx="12858750" cy="723265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40080" indent="-18288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955" indent="-55435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4">
          <p15:clr>
            <a:srgbClr val="A4A3A4"/>
          </p15:clr>
        </p15:guide>
        <p15:guide id="2" orient="horz" pos="4183">
          <p15:clr>
            <a:srgbClr val="A4A3A4"/>
          </p15:clr>
        </p15:guide>
        <p15:guide id="3" pos="4050">
          <p15:clr>
            <a:srgbClr val="A4A3A4"/>
          </p15:clr>
        </p15:guide>
        <p15:guide id="4" pos="557">
          <p15:clr>
            <a:srgbClr val="A4A3A4"/>
          </p15:clr>
        </p15:guide>
        <p15:guide id="5" pos="7497">
          <p15:clr>
            <a:srgbClr val="A4A3A4"/>
          </p15:clr>
        </p15:guide>
        <p15:guide id="6" pos="690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AC06"/>
    <a:srgbClr val="4774DF"/>
    <a:srgbClr val="99CC00"/>
    <a:srgbClr val="004564"/>
    <a:srgbClr val="007CB4"/>
    <a:srgbClr val="00628E"/>
    <a:srgbClr val="0095D7"/>
    <a:srgbClr val="953D19"/>
    <a:srgbClr val="92B4C6"/>
    <a:srgbClr val="7BA4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682" autoAdjust="0"/>
    <p:restoredTop sz="95317" autoAdjust="0"/>
  </p:normalViewPr>
  <p:slideViewPr>
    <p:cSldViewPr snapToGrid="0">
      <p:cViewPr varScale="1">
        <p:scale>
          <a:sx n="70" d="100"/>
          <a:sy n="70" d="100"/>
        </p:scale>
        <p:origin x="360" y="60"/>
      </p:cViewPr>
      <p:guideLst>
        <p:guide orient="horz" pos="304"/>
        <p:guide orient="horz" pos="4183"/>
        <p:guide pos="4050"/>
        <p:guide pos="557"/>
        <p:guide pos="7497"/>
        <p:guide pos="6908"/>
      </p:guideLst>
    </p:cSldViewPr>
  </p:slideViewPr>
  <p:outlineViewPr>
    <p:cViewPr>
      <p:scale>
        <a:sx n="100" d="100"/>
        <a:sy n="100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6" d="100"/>
        <a:sy n="86" d="100"/>
      </p:scale>
      <p:origin x="0" y="0"/>
    </p:cViewPr>
  </p:sorterViewPr>
  <p:notesViewPr>
    <p:cSldViewPr snapToGrid="0">
      <p:cViewPr varScale="1">
        <p:scale>
          <a:sx n="69" d="100"/>
          <a:sy n="69" d="100"/>
        </p:scale>
        <p:origin x="2826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93759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t>2021/4/19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008552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6167825A-42C3-43DF-A9E0-B8B749B3939F}" type="datetime1">
              <a:rPr lang="zh-CN" altLang="en-US" smtClean="0"/>
              <a:t>2021/4/19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FA0162E-2667-456C-A790-270787271587}" type="slidenum">
              <a:rPr lang="zh-CN" altLang="en-US" smtClean="0"/>
              <a:t>1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397608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965216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6167825A-42C3-43DF-A9E0-B8B749B3939F}" type="datetime1">
              <a:rPr lang="zh-CN" altLang="en-US" smtClean="0"/>
              <a:t>2021/4/19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FA0162E-2667-456C-A790-270787271587}" type="slidenum">
              <a:rPr lang="zh-CN" altLang="en-US" smtClean="0"/>
              <a:t>20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5DFD-8505-4C7B-90FE-F45A3565472F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06F3C-FA24-4A80-8CD4-EE5698C541F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06842" y="281270"/>
            <a:ext cx="4230440" cy="2209976"/>
          </a:xfrm>
        </p:spPr>
        <p:txBody>
          <a:bodyPr anchor="b"/>
          <a:lstStyle>
            <a:lvl1pPr algn="ctr">
              <a:lnSpc>
                <a:spcPct val="100000"/>
              </a:lnSpc>
              <a:defRPr sz="35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11287" y="287967"/>
            <a:ext cx="7025432" cy="6172866"/>
          </a:xfrm>
        </p:spPr>
        <p:txBody>
          <a:bodyPr/>
          <a:lstStyle>
            <a:lvl1pPr>
              <a:defRPr sz="4000"/>
            </a:lvl1pPr>
            <a:lvl2pPr>
              <a:defRPr sz="3500"/>
            </a:lvl2pPr>
            <a:lvl3pPr>
              <a:defRPr sz="30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06842" y="2571609"/>
            <a:ext cx="4230440" cy="3889224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2000"/>
            </a:lvl1pPr>
            <a:lvl2pPr marL="574040" indent="0">
              <a:buNone/>
              <a:defRPr sz="1500"/>
            </a:lvl2pPr>
            <a:lvl3pPr marL="1148080" indent="0">
              <a:buNone/>
              <a:defRPr sz="1300"/>
            </a:lvl3pPr>
            <a:lvl4pPr marL="1722120" indent="0">
              <a:buNone/>
              <a:defRPr sz="1100"/>
            </a:lvl4pPr>
            <a:lvl5pPr marL="2296160" indent="0">
              <a:buNone/>
              <a:defRPr sz="1100"/>
            </a:lvl5pPr>
            <a:lvl6pPr marL="2870200" indent="0">
              <a:buNone/>
              <a:defRPr sz="1100"/>
            </a:lvl6pPr>
            <a:lvl7pPr marL="3444240" indent="0">
              <a:buNone/>
              <a:defRPr sz="1100"/>
            </a:lvl7pPr>
            <a:lvl8pPr marL="4018280" indent="0">
              <a:buNone/>
              <a:defRPr sz="1100"/>
            </a:lvl8pPr>
            <a:lvl9pPr marL="4592320" indent="0">
              <a:buNone/>
              <a:defRPr sz="11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5DFD-8505-4C7B-90FE-F45A3565472F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06F3C-FA24-4A80-8CD4-EE5698C541F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1904" y="241088"/>
            <a:ext cx="8032253" cy="944263"/>
          </a:xfrm>
        </p:spPr>
        <p:txBody>
          <a:bodyPr anchor="b"/>
          <a:lstStyle>
            <a:lvl1pPr algn="ctr">
              <a:lnSpc>
                <a:spcPct val="100000"/>
              </a:lnSpc>
              <a:defRPr sz="35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120802" y="1205441"/>
            <a:ext cx="8514456" cy="4789120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4000"/>
            </a:lvl1pPr>
            <a:lvl2pPr marL="574040" indent="0">
              <a:buNone/>
              <a:defRPr sz="3500"/>
            </a:lvl2pPr>
            <a:lvl3pPr marL="1148080" indent="0">
              <a:buNone/>
              <a:defRPr sz="3000"/>
            </a:lvl3pPr>
            <a:lvl4pPr marL="1722120" indent="0">
              <a:buNone/>
              <a:defRPr sz="2500"/>
            </a:lvl4pPr>
            <a:lvl5pPr marL="2296160" indent="0">
              <a:buNone/>
              <a:defRPr sz="2500"/>
            </a:lvl5pPr>
            <a:lvl6pPr marL="2870200" indent="0">
              <a:buNone/>
              <a:defRPr sz="2500"/>
            </a:lvl6pPr>
            <a:lvl7pPr marL="3444240" indent="0">
              <a:buNone/>
              <a:defRPr sz="2500"/>
            </a:lvl7pPr>
            <a:lvl8pPr marL="4018280" indent="0">
              <a:buNone/>
              <a:defRPr sz="2500"/>
            </a:lvl8pPr>
            <a:lvl9pPr marL="4592320" indent="0">
              <a:buNone/>
              <a:defRPr sz="2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61904" y="6127662"/>
            <a:ext cx="8032253" cy="562539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  <a:lvl2pPr marL="574040" indent="0">
              <a:buNone/>
              <a:defRPr sz="1500"/>
            </a:lvl2pPr>
            <a:lvl3pPr marL="1148080" indent="0">
              <a:buNone/>
              <a:defRPr sz="1300"/>
            </a:lvl3pPr>
            <a:lvl4pPr marL="1722120" indent="0">
              <a:buNone/>
              <a:defRPr sz="1100"/>
            </a:lvl4pPr>
            <a:lvl5pPr marL="2296160" indent="0">
              <a:buNone/>
              <a:defRPr sz="1100"/>
            </a:lvl5pPr>
            <a:lvl6pPr marL="2870200" indent="0">
              <a:buNone/>
              <a:defRPr sz="1100"/>
            </a:lvl6pPr>
            <a:lvl7pPr marL="3444240" indent="0">
              <a:buNone/>
              <a:defRPr sz="1100"/>
            </a:lvl7pPr>
            <a:lvl8pPr marL="4018280" indent="0">
              <a:buNone/>
              <a:defRPr sz="1100"/>
            </a:lvl8pPr>
            <a:lvl9pPr marL="4592320" indent="0">
              <a:buNone/>
              <a:defRPr sz="11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5DFD-8505-4C7B-90FE-F45A3565472F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06F3C-FA24-4A80-8CD4-EE5698C541F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5DFD-8505-4C7B-90FE-F45A3565472F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06F3C-FA24-4A80-8CD4-EE5698C541F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322594" y="289642"/>
            <a:ext cx="2893219" cy="6171192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42937" y="289642"/>
            <a:ext cx="8465344" cy="6171192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5DFD-8505-4C7B-90FE-F45A3565472F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06F3C-FA24-4A80-8CD4-EE5698C541F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4039" y="385072"/>
            <a:ext cx="11090672" cy="139797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84039" y="1925358"/>
            <a:ext cx="11090672" cy="45890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84039" y="6703595"/>
            <a:ext cx="2893219" cy="385072"/>
          </a:xfrm>
          <a:prstGeom prst="rect">
            <a:avLst/>
          </a:prstGeom>
        </p:spPr>
        <p:txBody>
          <a:bodyPr/>
          <a:lstStyle/>
          <a:p>
            <a:fld id="{73B3D490-D047-46FA-BFB9-06A35E31C10B}" type="datetimeFigureOut">
              <a:rPr lang="id-ID" smtClean="0"/>
              <a:t>19/04/2021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259461" y="6703595"/>
            <a:ext cx="4339828" cy="385072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81492" y="6703595"/>
            <a:ext cx="2893219" cy="385072"/>
          </a:xfrm>
          <a:prstGeom prst="rect">
            <a:avLst/>
          </a:prstGeom>
        </p:spPr>
        <p:txBody>
          <a:bodyPr/>
          <a:lstStyle/>
          <a:p>
            <a:fld id="{934C11C6-5A40-492F-87BB-D659BD3D6B6F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64406" y="642903"/>
            <a:ext cx="10929938" cy="4500316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10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8813" y="5223581"/>
            <a:ext cx="9001125" cy="1285804"/>
          </a:xfrm>
        </p:spPr>
        <p:txBody>
          <a:bodyPr>
            <a:normAutofit/>
          </a:bodyPr>
          <a:lstStyle>
            <a:lvl1pPr marL="0" indent="0" algn="ctr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1pPr>
            <a:lvl2pPr marL="5740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48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7221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2961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870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444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0182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592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5DFD-8505-4C7B-90FE-F45A3565472F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7406F3C-FA24-4A80-8CD4-EE5698C541F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anose="020B0604020202020204" pitchFamily="34" charset="0"/>
              <a:buChar char="•"/>
              <a:defRPr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5DFD-8505-4C7B-90FE-F45A3565472F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06F3C-FA24-4A80-8CD4-EE5698C541F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5752" y="1446531"/>
            <a:ext cx="10929938" cy="2641926"/>
          </a:xfrm>
        </p:spPr>
        <p:txBody>
          <a:bodyPr anchor="b"/>
          <a:lstStyle>
            <a:lvl1pPr algn="ctr" defTabSz="1147445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60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15752" y="4291038"/>
            <a:ext cx="10929938" cy="1193722"/>
          </a:xfrm>
        </p:spPr>
        <p:txBody>
          <a:bodyPr anchor="t"/>
          <a:lstStyle>
            <a:lvl1pPr marL="0" indent="0" algn="ctr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1pPr>
            <a:lvl2pPr marL="57404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14808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marL="172212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29616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870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44424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401828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59232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5DFD-8505-4C7B-90FE-F45A3565472F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06F3C-FA24-4A80-8CD4-EE5698C541F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Oval 6"/>
          <p:cNvSpPr/>
          <p:nvPr/>
        </p:nvSpPr>
        <p:spPr>
          <a:xfrm>
            <a:off x="6322219" y="4138683"/>
            <a:ext cx="119211" cy="8940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4803" tIns="57401" rIns="114803" bIns="57401"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6603504" y="4138683"/>
            <a:ext cx="119211" cy="8940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4803" tIns="57401" rIns="114803" bIns="57401"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6042274" y="4138683"/>
            <a:ext cx="119211" cy="8940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4803" tIns="57401" rIns="114803" bIns="57401"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36531" y="1687619"/>
            <a:ext cx="5679281" cy="4773215"/>
          </a:xfrm>
        </p:spPr>
        <p:txBody>
          <a:bodyPr/>
          <a:lstStyle>
            <a:lvl1pPr>
              <a:defRPr sz="3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5DFD-8505-4C7B-90FE-F45A3565472F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06F3C-FA24-4A80-8CD4-EE5698C541F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514350" y="1687618"/>
            <a:ext cx="5683568" cy="477354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2938" y="1687618"/>
            <a:ext cx="5681514" cy="642902"/>
          </a:xfrm>
        </p:spPr>
        <p:txBody>
          <a:bodyPr anchor="b">
            <a:noAutofit/>
          </a:bodyPr>
          <a:lstStyle>
            <a:lvl1pPr marL="0" indent="0" algn="ctr">
              <a:buNone/>
              <a:defRPr sz="3000" b="0"/>
            </a:lvl1pPr>
            <a:lvl2pPr marL="574040" indent="0">
              <a:buNone/>
              <a:defRPr sz="2500" b="1"/>
            </a:lvl2pPr>
            <a:lvl3pPr marL="1148080" indent="0">
              <a:buNone/>
              <a:defRPr sz="2300" b="1"/>
            </a:lvl3pPr>
            <a:lvl4pPr marL="1722120" indent="0">
              <a:buNone/>
              <a:defRPr sz="2000" b="1"/>
            </a:lvl4pPr>
            <a:lvl5pPr marL="2296160" indent="0">
              <a:buNone/>
              <a:defRPr sz="2000" b="1"/>
            </a:lvl5pPr>
            <a:lvl6pPr marL="2870200" indent="0">
              <a:buNone/>
              <a:defRPr sz="2000" b="1"/>
            </a:lvl6pPr>
            <a:lvl7pPr marL="3444240" indent="0">
              <a:buNone/>
              <a:defRPr sz="2000" b="1"/>
            </a:lvl7pPr>
            <a:lvl8pPr marL="4018280" indent="0">
              <a:buNone/>
              <a:defRPr sz="2000" b="1"/>
            </a:lvl8pPr>
            <a:lvl9pPr marL="4592320" indent="0">
              <a:buNone/>
              <a:defRPr sz="20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36532" y="1687618"/>
            <a:ext cx="5683746" cy="642902"/>
          </a:xfrm>
        </p:spPr>
        <p:txBody>
          <a:bodyPr anchor="b">
            <a:noAutofit/>
          </a:bodyPr>
          <a:lstStyle>
            <a:lvl1pPr marL="0" indent="0" algn="ctr">
              <a:buNone/>
              <a:defRPr sz="3000" b="0"/>
            </a:lvl1pPr>
            <a:lvl2pPr marL="574040" indent="0">
              <a:buNone/>
              <a:defRPr sz="2500" b="1"/>
            </a:lvl2pPr>
            <a:lvl3pPr marL="1148080" indent="0">
              <a:buNone/>
              <a:defRPr sz="2300" b="1"/>
            </a:lvl3pPr>
            <a:lvl4pPr marL="1722120" indent="0">
              <a:buNone/>
              <a:defRPr sz="2000" b="1"/>
            </a:lvl4pPr>
            <a:lvl5pPr marL="2296160" indent="0">
              <a:buNone/>
              <a:defRPr sz="2000" b="1"/>
            </a:lvl5pPr>
            <a:lvl6pPr marL="2870200" indent="0">
              <a:buNone/>
              <a:defRPr sz="2000" b="1"/>
            </a:lvl6pPr>
            <a:lvl7pPr marL="3444240" indent="0">
              <a:buNone/>
              <a:defRPr sz="2000" b="1"/>
            </a:lvl7pPr>
            <a:lvl8pPr marL="4018280" indent="0">
              <a:buNone/>
              <a:defRPr sz="2000" b="1"/>
            </a:lvl8pPr>
            <a:lvl9pPr marL="4592320" indent="0">
              <a:buNone/>
              <a:defRPr sz="20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5DFD-8505-4C7B-90FE-F45A3565472F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06F3C-FA24-4A80-8CD4-EE5698C541F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42937" y="2333735"/>
            <a:ext cx="5683568" cy="412743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6570821" y="2333736"/>
            <a:ext cx="5683568" cy="4126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5DFD-8505-4C7B-90FE-F45A3565472F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06F3C-FA24-4A80-8CD4-EE5698C541F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615DFD-8505-4C7B-90FE-F45A3565472F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406F3C-FA24-4A80-8CD4-EE5698C541F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2938" y="0"/>
            <a:ext cx="11572875" cy="1687618"/>
          </a:xfrm>
          <a:prstGeom prst="rect">
            <a:avLst/>
          </a:prstGeom>
        </p:spPr>
        <p:txBody>
          <a:bodyPr vert="horz" lIns="114803" tIns="57401" rIns="114803" bIns="57401" rtlCol="0" anchor="b">
            <a:no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2938" y="1687619"/>
            <a:ext cx="11572875" cy="4773215"/>
          </a:xfrm>
          <a:prstGeom prst="rect">
            <a:avLst/>
          </a:prstGeom>
        </p:spPr>
        <p:txBody>
          <a:bodyPr vert="horz" lIns="114803" tIns="57401" rIns="114803" bIns="57401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48458" y="6703595"/>
            <a:ext cx="2933402" cy="385072"/>
          </a:xfrm>
          <a:prstGeom prst="rect">
            <a:avLst/>
          </a:prstGeom>
        </p:spPr>
        <p:txBody>
          <a:bodyPr vert="horz" lIns="114803" tIns="57401" rIns="57401" bIns="57401" rtlCol="0" anchor="ctr"/>
          <a:lstStyle>
            <a:lvl1pPr algn="r">
              <a:defRPr sz="15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DD615DFD-8505-4C7B-90FE-F45A3565472F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26951" y="6703595"/>
            <a:ext cx="4004965" cy="385072"/>
          </a:xfrm>
          <a:prstGeom prst="rect">
            <a:avLst/>
          </a:prstGeom>
        </p:spPr>
        <p:txBody>
          <a:bodyPr vert="horz" lIns="57401" tIns="57401" rIns="114803" bIns="57401" rtlCol="0" anchor="ctr"/>
          <a:lstStyle>
            <a:lvl1pPr algn="l">
              <a:defRPr sz="15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013986" y="6703595"/>
            <a:ext cx="790277" cy="385072"/>
          </a:xfrm>
          <a:prstGeom prst="rect">
            <a:avLst/>
          </a:prstGeom>
        </p:spPr>
        <p:txBody>
          <a:bodyPr vert="horz" lIns="34441" tIns="57401" rIns="57401" bIns="57401" rtlCol="0" anchor="ctr"/>
          <a:lstStyle>
            <a:lvl1pPr algn="l">
              <a:defRPr sz="15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27406F3C-FA24-4A80-8CD4-EE5698C541F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Oval 6"/>
          <p:cNvSpPr/>
          <p:nvPr/>
        </p:nvSpPr>
        <p:spPr>
          <a:xfrm>
            <a:off x="11893725" y="6854443"/>
            <a:ext cx="119211" cy="8940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4803" tIns="57401" rIns="114803" bIns="57401" rtlCol="0" anchor="ctr"/>
          <a:lstStyle/>
          <a:p>
            <a:pPr marL="0" algn="ctr" defTabSz="1147445" rtl="0" eaLnBrk="1" latinLnBrk="0" hangingPunct="1"/>
            <a:endParaRPr lang="en-US" sz="23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800323" y="6854443"/>
            <a:ext cx="119211" cy="8940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4803" tIns="57401" rIns="114803" bIns="57401"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txStyles>
    <p:titleStyle>
      <a:lvl1pPr algn="ctr" defTabSz="1147445" rtl="0" eaLnBrk="1" latinLnBrk="0" hangingPunct="1">
        <a:lnSpc>
          <a:spcPts val="7280"/>
        </a:lnSpc>
        <a:spcBef>
          <a:spcPct val="0"/>
        </a:spcBef>
        <a:buNone/>
        <a:defRPr sz="68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430530" indent="-430530" algn="l" defTabSz="1147445" rtl="0" eaLnBrk="1" latinLnBrk="0" hangingPunct="1">
        <a:spcBef>
          <a:spcPct val="20000"/>
        </a:spcBef>
        <a:buFont typeface="Arial" panose="020B0604020202020204" pitchFamily="34" charset="0"/>
        <a:buChar char="•"/>
        <a:defRPr sz="30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932815" indent="-358775" algn="l" defTabSz="1147445" rtl="0" eaLnBrk="1" latinLnBrk="0" hangingPunct="1">
        <a:spcBef>
          <a:spcPct val="20000"/>
        </a:spcBef>
        <a:buFont typeface="Courier New" panose="02070309020205020404" pitchFamily="49" charset="0"/>
        <a:buChar char="o"/>
        <a:defRPr sz="20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435100" indent="-287020" algn="l" defTabSz="114744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2009140" indent="-287020" algn="l" defTabSz="1147445" rtl="0" eaLnBrk="1" latinLnBrk="0" hangingPunct="1">
        <a:spcBef>
          <a:spcPct val="20000"/>
        </a:spcBef>
        <a:buFont typeface="Courier New" panose="02070309020205020404" pitchFamily="49" charset="0"/>
        <a:buChar char="o"/>
        <a:defRPr sz="20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583180" indent="-287020" algn="l" defTabSz="114744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3157220" indent="-287020" algn="l" defTabSz="1147445" rtl="0" eaLnBrk="1" latinLnBrk="0" hangingPunct="1">
        <a:spcBef>
          <a:spcPct val="20000"/>
        </a:spcBef>
        <a:buFont typeface="Courier New" panose="02070309020205020404" pitchFamily="49" charset="0"/>
        <a:buChar char="o"/>
        <a:defRPr sz="20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3731260" indent="-287020" algn="l" defTabSz="114744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4305300" indent="-287020" algn="l" defTabSz="1147445" rtl="0" eaLnBrk="1" latinLnBrk="0" hangingPunct="1">
        <a:spcBef>
          <a:spcPct val="20000"/>
        </a:spcBef>
        <a:buFont typeface="Courier New" panose="02070309020205020404" pitchFamily="49" charset="0"/>
        <a:buChar char="o"/>
        <a:defRPr sz="20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4879340" indent="-287020" algn="l" defTabSz="114744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1147445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74040" algn="l" defTabSz="1147445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48080" algn="l" defTabSz="1147445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22120" algn="l" defTabSz="1147445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296160" algn="l" defTabSz="1147445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70200" algn="l" defTabSz="1147445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44240" algn="l" defTabSz="1147445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4018280" algn="l" defTabSz="1147445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592320" algn="l" defTabSz="1147445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5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Relationship Id="rId4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8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259"/>
          <p:cNvSpPr>
            <a:spLocks noChangeArrowheads="1"/>
          </p:cNvSpPr>
          <p:nvPr/>
        </p:nvSpPr>
        <p:spPr bwMode="auto">
          <a:xfrm>
            <a:off x="1575534" y="5316525"/>
            <a:ext cx="9707041" cy="83099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5400" b="1" spc="600" dirty="0">
                <a:solidFill>
                  <a:schemeClr val="bg1"/>
                </a:solidFill>
              </a:rPr>
              <a:t>项目</a:t>
            </a:r>
            <a:r>
              <a:rPr lang="en-US" altLang="zh-CN" sz="5400" b="1" spc="600" dirty="0">
                <a:solidFill>
                  <a:schemeClr val="bg1"/>
                </a:solidFill>
              </a:rPr>
              <a:t>7 CSS</a:t>
            </a:r>
            <a:r>
              <a:rPr lang="zh-CN" altLang="en-US" sz="5400" b="1" spc="600" dirty="0">
                <a:solidFill>
                  <a:schemeClr val="bg1"/>
                </a:solidFill>
              </a:rPr>
              <a:t>层叠样式表</a:t>
            </a:r>
            <a:endParaRPr lang="zh-CN" altLang="en-US" sz="5400" spc="600" dirty="0">
              <a:solidFill>
                <a:schemeClr val="bg1"/>
              </a:solidFill>
            </a:endParaRPr>
          </a:p>
        </p:txBody>
      </p:sp>
      <p:sp>
        <p:nvSpPr>
          <p:cNvPr id="8" name="矩形 259"/>
          <p:cNvSpPr>
            <a:spLocks noChangeArrowheads="1"/>
          </p:cNvSpPr>
          <p:nvPr/>
        </p:nvSpPr>
        <p:spPr bwMode="auto">
          <a:xfrm>
            <a:off x="4416661" y="1192742"/>
            <a:ext cx="4025428" cy="5537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3600">
                <a:solidFill>
                  <a:schemeClr val="bg1"/>
                </a:solidFill>
              </a:rPr>
              <a:t>网站建设与管理</a:t>
            </a:r>
            <a:endParaRPr lang="zh-CN" altLang="en-US" sz="36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8083" y="2282359"/>
            <a:ext cx="5493869" cy="21792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800"/>
                            </p:stCondLst>
                            <p:childTnLst>
                              <p:par>
                                <p:cTn id="3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300"/>
                            </p:stCondLst>
                            <p:childTnLst>
                              <p:par>
                                <p:cTn id="3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300"/>
                            </p:stCondLst>
                            <p:childTnLst>
                              <p:par>
                                <p:cTn id="4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Box 39"/>
          <p:cNvSpPr txBox="1"/>
          <p:nvPr/>
        </p:nvSpPr>
        <p:spPr>
          <a:xfrm>
            <a:off x="1048046" y="1455783"/>
            <a:ext cx="11195151" cy="4832092"/>
          </a:xfrm>
          <a:prstGeom prst="rect">
            <a:avLst/>
          </a:prstGeom>
          <a:noFill/>
        </p:spPr>
        <p:txBody>
          <a:bodyPr wrap="square" numCol="1" spcCol="108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200" dirty="0">
                <a:sym typeface="+mn-ea"/>
              </a:rPr>
              <a:t>	</a:t>
            </a:r>
            <a:r>
              <a:rPr lang="zh-CN" altLang="zh-CN" sz="2200" dirty="0">
                <a:sym typeface="+mn-ea"/>
              </a:rPr>
              <a:t>定义选择器</a:t>
            </a:r>
            <a:r>
              <a:rPr lang="en-US" altLang="zh-CN" sz="2200" dirty="0">
                <a:sym typeface="+mn-ea"/>
              </a:rPr>
              <a:t>HTML</a:t>
            </a:r>
            <a:r>
              <a:rPr lang="zh-CN" altLang="zh-CN" sz="2200" dirty="0">
                <a:sym typeface="+mn-ea"/>
              </a:rPr>
              <a:t>语言中的标记是通过不同的</a:t>
            </a:r>
            <a:r>
              <a:rPr lang="en-US" altLang="zh-CN" sz="2200" dirty="0">
                <a:sym typeface="+mn-ea"/>
              </a:rPr>
              <a:t>CSS</a:t>
            </a:r>
            <a:r>
              <a:rPr lang="zh-CN" altLang="zh-CN" sz="2200" dirty="0">
                <a:sym typeface="+mn-ea"/>
              </a:rPr>
              <a:t>选择器进行控制的，选择器包括标签选择器、类别选择器、</a:t>
            </a:r>
            <a:r>
              <a:rPr lang="en-US" altLang="zh-CN" sz="2200" dirty="0">
                <a:sym typeface="+mn-ea"/>
              </a:rPr>
              <a:t>ID</a:t>
            </a:r>
            <a:r>
              <a:rPr lang="zh-CN" altLang="zh-CN" sz="2200" dirty="0">
                <a:sym typeface="+mn-ea"/>
              </a:rPr>
              <a:t>选择器和复合选择器。</a:t>
            </a:r>
            <a:endParaRPr lang="zh-CN" altLang="zh-CN" sz="2200" dirty="0"/>
          </a:p>
          <a:p>
            <a:pPr>
              <a:lnSpc>
                <a:spcPct val="150000"/>
              </a:lnSpc>
            </a:pPr>
            <a:endParaRPr lang="zh-CN" altLang="zh-CN" sz="2200" dirty="0"/>
          </a:p>
          <a:p>
            <a:pPr lvl="0">
              <a:lnSpc>
                <a:spcPct val="150000"/>
              </a:lnSpc>
            </a:pPr>
            <a:r>
              <a:rPr lang="en-US" altLang="zh-CN" sz="2200" dirty="0">
                <a:sym typeface="+mn-ea"/>
              </a:rPr>
              <a:t>1 </a:t>
            </a:r>
            <a:r>
              <a:rPr lang="zh-CN" altLang="zh-CN" sz="2200" dirty="0">
                <a:sym typeface="+mn-ea"/>
              </a:rPr>
              <a:t>定义选择器</a:t>
            </a:r>
            <a:endParaRPr lang="en-US" altLang="zh-CN" sz="2200" dirty="0"/>
          </a:p>
          <a:p>
            <a:r>
              <a:rPr lang="en-US" altLang="zh-CN" sz="2200" dirty="0"/>
              <a:t>2)</a:t>
            </a:r>
            <a:r>
              <a:rPr lang="zh-CN" altLang="zh-CN" sz="2200" dirty="0"/>
              <a:t>类别选择器</a:t>
            </a:r>
            <a:r>
              <a:rPr lang="en-US" altLang="zh-CN" sz="2200" dirty="0"/>
              <a:t>   </a:t>
            </a:r>
            <a:endParaRPr lang="zh-CN" altLang="zh-CN" sz="2200" dirty="0"/>
          </a:p>
          <a:p>
            <a:r>
              <a:rPr lang="en-US" altLang="zh-CN" sz="2200" dirty="0"/>
              <a:t>	</a:t>
            </a:r>
            <a:r>
              <a:rPr lang="zh-CN" altLang="zh-CN" sz="2200" dirty="0"/>
              <a:t>类别选择符的定义通常在最前面加一个点号，类别选择符的名称可自行定义，可以以英文开头，再与下划线或数字的组合，一般以其功能和效果简要命名，不要以数字开头，数字开头的名称在</a:t>
            </a:r>
            <a:r>
              <a:rPr lang="en-US" altLang="zh-CN" sz="2200" dirty="0"/>
              <a:t> Mozilla/Firefox </a:t>
            </a:r>
            <a:r>
              <a:rPr lang="zh-CN" altLang="zh-CN" sz="2200" dirty="0"/>
              <a:t>浏览器中不起作用。</a:t>
            </a:r>
          </a:p>
          <a:p>
            <a:endParaRPr lang="zh-CN" altLang="zh-CN" sz="2200" dirty="0"/>
          </a:p>
          <a:p>
            <a:r>
              <a:rPr lang="en-US" altLang="zh-CN" sz="2200" dirty="0"/>
              <a:t>		</a:t>
            </a:r>
            <a:r>
              <a:rPr lang="zh-CN" altLang="zh-CN" sz="2200" dirty="0"/>
              <a:t>声明</a:t>
            </a:r>
            <a:r>
              <a:rPr lang="en-US" altLang="zh-CN" sz="2200" dirty="0"/>
              <a:t>          </a:t>
            </a:r>
            <a:r>
              <a:rPr lang="zh-CN" altLang="zh-CN" sz="2200" dirty="0"/>
              <a:t>声明 </a:t>
            </a:r>
            <a:r>
              <a:rPr lang="en-US" altLang="zh-CN" sz="2200" dirty="0"/>
              <a:t> </a:t>
            </a:r>
            <a:endParaRPr lang="zh-CN" altLang="zh-CN" sz="2200" dirty="0"/>
          </a:p>
          <a:p>
            <a:r>
              <a:rPr lang="en-US" altLang="zh-CN" sz="2200" dirty="0"/>
              <a:t>	.class      {   color: red ;   font-size: 50px ;   }</a:t>
            </a:r>
            <a:endParaRPr lang="zh-CN" altLang="zh-CN" sz="2200" dirty="0"/>
          </a:p>
          <a:p>
            <a:r>
              <a:rPr lang="en-US" altLang="zh-CN" sz="2200" dirty="0"/>
              <a:t>	</a:t>
            </a:r>
            <a:r>
              <a:rPr lang="zh-CN" altLang="zh-CN" sz="2200" dirty="0"/>
              <a:t>类别选择器名</a:t>
            </a:r>
            <a:r>
              <a:rPr lang="en-US" altLang="zh-CN" sz="2200" dirty="0"/>
              <a:t>       </a:t>
            </a:r>
            <a:r>
              <a:rPr lang="zh-CN" altLang="zh-CN" sz="2200" dirty="0"/>
              <a:t>属性</a:t>
            </a:r>
            <a:r>
              <a:rPr lang="en-US" altLang="zh-CN" sz="2200" dirty="0"/>
              <a:t>  </a:t>
            </a:r>
            <a:r>
              <a:rPr lang="zh-CN" altLang="zh-CN" sz="2200" dirty="0"/>
              <a:t>值</a:t>
            </a:r>
            <a:r>
              <a:rPr lang="en-US" altLang="zh-CN" sz="2200" dirty="0"/>
              <a:t>      </a:t>
            </a:r>
            <a:r>
              <a:rPr lang="zh-CN" altLang="zh-CN" sz="2200" dirty="0"/>
              <a:t>属性</a:t>
            </a:r>
            <a:r>
              <a:rPr lang="en-US" altLang="zh-CN" sz="2200" dirty="0"/>
              <a:t>   </a:t>
            </a:r>
            <a:r>
              <a:rPr lang="zh-CN" altLang="zh-CN" sz="2200" dirty="0"/>
              <a:t>值</a:t>
            </a:r>
            <a:r>
              <a:rPr lang="en-US" altLang="zh-CN" sz="2200" dirty="0"/>
              <a:t> </a:t>
            </a:r>
            <a:endParaRPr lang="zh-CN" altLang="zh-CN" sz="2000" dirty="0"/>
          </a:p>
        </p:txBody>
      </p:sp>
      <p:sp>
        <p:nvSpPr>
          <p:cNvPr id="5" name="矩形 4"/>
          <p:cNvSpPr/>
          <p:nvPr/>
        </p:nvSpPr>
        <p:spPr>
          <a:xfrm>
            <a:off x="311169" y="448147"/>
            <a:ext cx="573895" cy="5530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5023" y="198"/>
            <a:ext cx="538090" cy="838673"/>
          </a:xfrm>
          <a:prstGeom prst="rect">
            <a:avLst/>
          </a:prstGeom>
          <a:solidFill>
            <a:srgbClr val="FFAC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8" name="文本框 46"/>
          <p:cNvSpPr txBox="1"/>
          <p:nvPr/>
        </p:nvSpPr>
        <p:spPr>
          <a:xfrm>
            <a:off x="1048046" y="482886"/>
            <a:ext cx="2088713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3930"/>
            <a:r>
              <a:rPr lang="en-US" altLang="zh-CN" sz="2800" b="1" dirty="0">
                <a:solidFill>
                  <a:srgbClr val="FFAC0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7.3 </a:t>
            </a:r>
            <a:r>
              <a:rPr lang="zh-CN" altLang="en-US" sz="2800" b="1" dirty="0">
                <a:solidFill>
                  <a:srgbClr val="FFAC0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核心知识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0446" y="911058"/>
            <a:ext cx="11195151" cy="583108"/>
          </a:xfrm>
          <a:prstGeom prst="rect">
            <a:avLst/>
          </a:prstGeom>
          <a:noFill/>
        </p:spPr>
        <p:txBody>
          <a:bodyPr wrap="square" numCol="1" spcCol="108000" rtlCol="0">
            <a:spAutoFit/>
          </a:bodyPr>
          <a:lstStyle/>
          <a:p>
            <a:pPr marL="0" lvl="2" indent="0" algn="ctr">
              <a:lnSpc>
                <a:spcPct val="150000"/>
              </a:lnSpc>
            </a:pPr>
            <a:r>
              <a:rPr lang="en-US" altLang="zh-CN" sz="2400" b="1" dirty="0">
                <a:sym typeface="+mn-ea"/>
              </a:rPr>
              <a:t> 7-3-1 </a:t>
            </a:r>
            <a:r>
              <a:rPr lang="zh-CN" altLang="en-US" sz="2400" b="1" dirty="0">
                <a:sym typeface="+mn-ea"/>
              </a:rPr>
              <a:t>选择器</a:t>
            </a:r>
            <a:endParaRPr lang="en-US" altLang="zh-CN" sz="2400" b="1" dirty="0"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444913046"/>
      </p:ext>
    </p:extLst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Box 39"/>
          <p:cNvSpPr txBox="1"/>
          <p:nvPr/>
        </p:nvSpPr>
        <p:spPr>
          <a:xfrm>
            <a:off x="1048046" y="1770962"/>
            <a:ext cx="11195151" cy="4493538"/>
          </a:xfrm>
          <a:prstGeom prst="rect">
            <a:avLst/>
          </a:prstGeom>
          <a:noFill/>
        </p:spPr>
        <p:txBody>
          <a:bodyPr wrap="square" numCol="1" spcCol="108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200" dirty="0">
                <a:sym typeface="+mn-ea"/>
              </a:rPr>
              <a:t>	</a:t>
            </a:r>
            <a:r>
              <a:rPr lang="zh-CN" altLang="zh-CN" sz="2200" dirty="0">
                <a:sym typeface="+mn-ea"/>
              </a:rPr>
              <a:t>定义选择器</a:t>
            </a:r>
            <a:r>
              <a:rPr lang="en-US" altLang="zh-CN" sz="2200" dirty="0">
                <a:sym typeface="+mn-ea"/>
              </a:rPr>
              <a:t>HTML</a:t>
            </a:r>
            <a:r>
              <a:rPr lang="zh-CN" altLang="zh-CN" sz="2200" dirty="0">
                <a:sym typeface="+mn-ea"/>
              </a:rPr>
              <a:t>语言中的标记是通过不同的</a:t>
            </a:r>
            <a:r>
              <a:rPr lang="en-US" altLang="zh-CN" sz="2200" dirty="0">
                <a:sym typeface="+mn-ea"/>
              </a:rPr>
              <a:t>CSS</a:t>
            </a:r>
            <a:r>
              <a:rPr lang="zh-CN" altLang="zh-CN" sz="2200" dirty="0">
                <a:sym typeface="+mn-ea"/>
              </a:rPr>
              <a:t>选择器进行控制的，选择器包括标签选择器、类别选择器、</a:t>
            </a:r>
            <a:r>
              <a:rPr lang="en-US" altLang="zh-CN" sz="2200" dirty="0">
                <a:sym typeface="+mn-ea"/>
              </a:rPr>
              <a:t>ID</a:t>
            </a:r>
            <a:r>
              <a:rPr lang="zh-CN" altLang="zh-CN" sz="2200" dirty="0">
                <a:sym typeface="+mn-ea"/>
              </a:rPr>
              <a:t>选择器和复合选择器。</a:t>
            </a:r>
            <a:endParaRPr lang="zh-CN" altLang="zh-CN" sz="2200" dirty="0"/>
          </a:p>
          <a:p>
            <a:pPr>
              <a:lnSpc>
                <a:spcPct val="150000"/>
              </a:lnSpc>
            </a:pPr>
            <a:endParaRPr lang="zh-CN" altLang="zh-CN" sz="2200" dirty="0"/>
          </a:p>
          <a:p>
            <a:pPr lvl="0">
              <a:lnSpc>
                <a:spcPct val="150000"/>
              </a:lnSpc>
            </a:pPr>
            <a:r>
              <a:rPr lang="en-US" altLang="zh-CN" sz="2200" dirty="0">
                <a:sym typeface="+mn-ea"/>
              </a:rPr>
              <a:t>1 </a:t>
            </a:r>
            <a:r>
              <a:rPr lang="zh-CN" altLang="zh-CN" sz="2200" dirty="0">
                <a:sym typeface="+mn-ea"/>
              </a:rPr>
              <a:t>定义选择器</a:t>
            </a:r>
            <a:endParaRPr lang="zh-CN" altLang="zh-CN" sz="2200" dirty="0"/>
          </a:p>
          <a:p>
            <a:r>
              <a:rPr lang="en-US" altLang="zh-CN" sz="2200" dirty="0"/>
              <a:t>3) ID</a:t>
            </a:r>
            <a:r>
              <a:rPr lang="zh-CN" altLang="zh-CN" sz="2200" dirty="0"/>
              <a:t>选择器</a:t>
            </a:r>
          </a:p>
          <a:p>
            <a:r>
              <a:rPr lang="en-US" altLang="zh-CN" sz="2200" dirty="0"/>
              <a:t>	ID</a:t>
            </a:r>
            <a:r>
              <a:rPr lang="zh-CN" altLang="zh-CN" sz="2200" dirty="0"/>
              <a:t>选择器通常是唯一性的，即同一页面中的</a:t>
            </a:r>
            <a:r>
              <a:rPr lang="en-US" altLang="zh-CN" sz="2200" dirty="0"/>
              <a:t>ID</a:t>
            </a:r>
            <a:r>
              <a:rPr lang="zh-CN" altLang="zh-CN" sz="2200" dirty="0"/>
              <a:t>选择器名称不能重复出现。通过</a:t>
            </a:r>
            <a:r>
              <a:rPr lang="en-US" altLang="zh-CN" sz="2200" dirty="0"/>
              <a:t>#</a:t>
            </a:r>
            <a:r>
              <a:rPr lang="zh-CN" altLang="zh-CN" sz="2200" dirty="0"/>
              <a:t>和选择器名称来定义，应用时为</a:t>
            </a:r>
            <a:r>
              <a:rPr lang="en-US" altLang="zh-CN" sz="2200" dirty="0"/>
              <a:t>id=</a:t>
            </a:r>
            <a:r>
              <a:rPr lang="zh-CN" altLang="zh-CN" sz="2200" dirty="0"/>
              <a:t>“选择器名称”。</a:t>
            </a:r>
          </a:p>
          <a:p>
            <a:r>
              <a:rPr lang="en-US" altLang="zh-CN" sz="2200" dirty="0"/>
              <a:t>		</a:t>
            </a:r>
            <a:r>
              <a:rPr lang="zh-CN" altLang="zh-CN" sz="2200" dirty="0"/>
              <a:t>声明</a:t>
            </a:r>
            <a:r>
              <a:rPr lang="en-US" altLang="zh-CN" sz="2200" dirty="0"/>
              <a:t>          </a:t>
            </a:r>
            <a:r>
              <a:rPr lang="zh-CN" altLang="zh-CN" sz="2200" dirty="0"/>
              <a:t>声</a:t>
            </a:r>
            <a:r>
              <a:rPr lang="zh-CN" altLang="en-US" sz="2200" dirty="0"/>
              <a:t>明</a:t>
            </a:r>
            <a:endParaRPr lang="zh-CN" altLang="zh-CN" sz="2200" dirty="0"/>
          </a:p>
          <a:p>
            <a:r>
              <a:rPr lang="en-US" altLang="zh-CN" sz="2200" dirty="0"/>
              <a:t>	#id      {   color: red ;   font-size: 50px ;   }</a:t>
            </a:r>
            <a:endParaRPr lang="zh-CN" altLang="zh-CN" sz="2200" dirty="0"/>
          </a:p>
          <a:p>
            <a:pPr lvl="1"/>
            <a:r>
              <a:rPr lang="en-US" altLang="zh-CN" sz="2200" dirty="0"/>
              <a:t>ID</a:t>
            </a:r>
            <a:r>
              <a:rPr lang="zh-CN" altLang="zh-CN" sz="2200" dirty="0"/>
              <a:t>选择器名</a:t>
            </a:r>
            <a:r>
              <a:rPr lang="en-US" altLang="zh-CN" sz="2200" dirty="0"/>
              <a:t>       </a:t>
            </a:r>
            <a:r>
              <a:rPr lang="zh-CN" altLang="zh-CN" sz="2200" dirty="0"/>
              <a:t>属性</a:t>
            </a:r>
            <a:r>
              <a:rPr lang="en-US" altLang="zh-CN" sz="2200" dirty="0"/>
              <a:t>  </a:t>
            </a:r>
            <a:r>
              <a:rPr lang="zh-CN" altLang="zh-CN" sz="2200" dirty="0"/>
              <a:t>值</a:t>
            </a:r>
            <a:r>
              <a:rPr lang="en-US" altLang="zh-CN" sz="2200" dirty="0"/>
              <a:t>      </a:t>
            </a:r>
            <a:r>
              <a:rPr lang="zh-CN" altLang="zh-CN" sz="2200" dirty="0"/>
              <a:t>属性</a:t>
            </a:r>
            <a:r>
              <a:rPr lang="en-US" altLang="zh-CN" sz="2200" dirty="0"/>
              <a:t>   </a:t>
            </a:r>
            <a:r>
              <a:rPr lang="zh-CN" altLang="zh-CN" sz="2200" dirty="0"/>
              <a:t>值</a:t>
            </a:r>
          </a:p>
          <a:p>
            <a:r>
              <a:rPr lang="en-US" altLang="zh-CN" sz="2200" dirty="0"/>
              <a:t> </a:t>
            </a:r>
            <a:endParaRPr lang="zh-CN" altLang="zh-CN" sz="2200" dirty="0"/>
          </a:p>
        </p:txBody>
      </p:sp>
      <p:sp>
        <p:nvSpPr>
          <p:cNvPr id="5" name="矩形 4"/>
          <p:cNvSpPr/>
          <p:nvPr/>
        </p:nvSpPr>
        <p:spPr>
          <a:xfrm>
            <a:off x="311169" y="448147"/>
            <a:ext cx="573895" cy="5530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5023" y="198"/>
            <a:ext cx="538090" cy="838673"/>
          </a:xfrm>
          <a:prstGeom prst="rect">
            <a:avLst/>
          </a:prstGeom>
          <a:solidFill>
            <a:srgbClr val="FFAC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8" name="文本框 46"/>
          <p:cNvSpPr txBox="1"/>
          <p:nvPr/>
        </p:nvSpPr>
        <p:spPr>
          <a:xfrm>
            <a:off x="1048046" y="482886"/>
            <a:ext cx="2088713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3930"/>
            <a:r>
              <a:rPr lang="en-US" altLang="zh-CN" sz="2800" b="1" dirty="0">
                <a:solidFill>
                  <a:srgbClr val="FFAC0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7.3 </a:t>
            </a:r>
            <a:r>
              <a:rPr lang="zh-CN" altLang="en-US" sz="2800" b="1" dirty="0">
                <a:solidFill>
                  <a:srgbClr val="FFAC0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核心知识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0446" y="911058"/>
            <a:ext cx="11195151" cy="583108"/>
          </a:xfrm>
          <a:prstGeom prst="rect">
            <a:avLst/>
          </a:prstGeom>
          <a:noFill/>
        </p:spPr>
        <p:txBody>
          <a:bodyPr wrap="square" numCol="1" spcCol="108000" rtlCol="0">
            <a:spAutoFit/>
          </a:bodyPr>
          <a:lstStyle/>
          <a:p>
            <a:pPr marL="0" lvl="2" indent="0" algn="ctr">
              <a:lnSpc>
                <a:spcPct val="150000"/>
              </a:lnSpc>
            </a:pPr>
            <a:r>
              <a:rPr lang="en-US" altLang="zh-CN" sz="2400" b="1" dirty="0">
                <a:sym typeface="+mn-ea"/>
              </a:rPr>
              <a:t> 7-3-1 </a:t>
            </a:r>
            <a:r>
              <a:rPr lang="zh-CN" altLang="en-US" sz="2400" b="1" dirty="0">
                <a:sym typeface="+mn-ea"/>
              </a:rPr>
              <a:t>选择器</a:t>
            </a:r>
            <a:endParaRPr lang="en-US" altLang="zh-CN" sz="2400" b="1" dirty="0"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446985862"/>
      </p:ext>
    </p:extLst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Box 39"/>
          <p:cNvSpPr txBox="1"/>
          <p:nvPr/>
        </p:nvSpPr>
        <p:spPr>
          <a:xfrm>
            <a:off x="1048046" y="1732050"/>
            <a:ext cx="10099852" cy="3970318"/>
          </a:xfrm>
          <a:prstGeom prst="rect">
            <a:avLst/>
          </a:prstGeom>
          <a:noFill/>
        </p:spPr>
        <p:txBody>
          <a:bodyPr wrap="square" numCol="1" spcCol="108000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/>
              <a:t>2 </a:t>
            </a:r>
            <a:r>
              <a:rPr lang="zh-CN" altLang="en-US" sz="2400" dirty="0"/>
              <a:t>关联</a:t>
            </a:r>
            <a:r>
              <a:rPr lang="en-US" altLang="zh-CN" sz="2400" dirty="0"/>
              <a:t>CSS</a:t>
            </a:r>
          </a:p>
          <a:p>
            <a:pPr lvl="0">
              <a:lnSpc>
                <a:spcPct val="150000"/>
              </a:lnSpc>
            </a:pPr>
            <a:r>
              <a:rPr lang="en-US" altLang="zh-CN" sz="2400" dirty="0"/>
              <a:t>	</a:t>
            </a:r>
            <a:r>
              <a:rPr lang="zh-CN" altLang="zh-CN" sz="2400" dirty="0"/>
              <a:t>当解析</a:t>
            </a:r>
            <a:r>
              <a:rPr lang="en-US" altLang="zh-CN" sz="2400" dirty="0"/>
              <a:t>CSS</a:t>
            </a:r>
            <a:r>
              <a:rPr lang="zh-CN" altLang="zh-CN" sz="2400" dirty="0"/>
              <a:t>样式表时，浏览器会根据它来格式化</a:t>
            </a:r>
            <a:r>
              <a:rPr lang="en-US" altLang="zh-CN" sz="2400" dirty="0"/>
              <a:t> HTML </a:t>
            </a:r>
            <a:r>
              <a:rPr lang="zh-CN" altLang="zh-CN" sz="2400" dirty="0"/>
              <a:t>文档，关联样式表的方法有三种，分别是行内样式、内部样式和链接样式。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zh-CN" altLang="zh-CN" sz="2400" dirty="0"/>
              <a:t>行内样式：在</a:t>
            </a:r>
            <a:r>
              <a:rPr lang="en-US" altLang="zh-CN" sz="2400" dirty="0"/>
              <a:t>HTML</a:t>
            </a:r>
            <a:r>
              <a:rPr lang="zh-CN" altLang="zh-CN" sz="2400" dirty="0"/>
              <a:t>元素内部通过</a:t>
            </a:r>
            <a:r>
              <a:rPr lang="en-US" altLang="zh-CN" sz="2400" dirty="0"/>
              <a:t>style</a:t>
            </a:r>
            <a:r>
              <a:rPr lang="zh-CN" altLang="zh-CN" sz="2400" dirty="0"/>
              <a:t>直接添加样式，如</a:t>
            </a:r>
            <a:r>
              <a:rPr lang="en-US" altLang="zh-CN" sz="2400" dirty="0"/>
              <a:t>&lt;p style="</a:t>
            </a:r>
            <a:r>
              <a:rPr lang="en-US" altLang="zh-CN" sz="2400" dirty="0" err="1"/>
              <a:t>color:red</a:t>
            </a:r>
            <a:r>
              <a:rPr lang="en-US" altLang="zh-CN" sz="2400" dirty="0"/>
              <a:t>"&gt;</a:t>
            </a:r>
            <a:r>
              <a:rPr lang="zh-CN" altLang="zh-CN" sz="2400" dirty="0"/>
              <a:t>段落</a:t>
            </a:r>
            <a:r>
              <a:rPr lang="en-US" altLang="zh-CN" sz="2400" dirty="0"/>
              <a:t>&lt;/p&gt;</a:t>
            </a:r>
            <a:endParaRPr lang="zh-CN" altLang="zh-CN" sz="2400" dirty="0"/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zh-CN" altLang="zh-CN" sz="2400" dirty="0"/>
              <a:t>内</a:t>
            </a:r>
            <a:r>
              <a:rPr lang="zh-CN" altLang="en-US" sz="2400" dirty="0"/>
              <a:t>嵌</a:t>
            </a:r>
            <a:r>
              <a:rPr lang="zh-CN" altLang="zh-CN" sz="2400" dirty="0"/>
              <a:t>样式：在头部使用</a:t>
            </a:r>
            <a:r>
              <a:rPr lang="en-US" altLang="zh-CN" sz="2400" dirty="0"/>
              <a:t> &lt;style&gt;&lt;/style&gt;</a:t>
            </a:r>
            <a:r>
              <a:rPr lang="zh-CN" altLang="zh-CN" sz="2400" dirty="0"/>
              <a:t>标签内部样式。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zh-CN" altLang="zh-CN" sz="2400" dirty="0"/>
              <a:t>链接样式：也称外部样式表，总共包括两个文件，将样式与网页内容分开，有利于，在网页的头部使用</a:t>
            </a:r>
            <a:r>
              <a:rPr lang="en-US" altLang="zh-CN" sz="2400" dirty="0"/>
              <a:t> &lt;link </a:t>
            </a:r>
            <a:r>
              <a:rPr lang="en-US" altLang="zh-CN" sz="2400" dirty="0" err="1"/>
              <a:t>rel</a:t>
            </a:r>
            <a:r>
              <a:rPr lang="en-US" altLang="zh-CN" sz="2400" dirty="0"/>
              <a:t>=“</a:t>
            </a:r>
            <a:r>
              <a:rPr lang="en-US" altLang="zh-CN" sz="2400" dirty="0" err="1"/>
              <a:t>stylesheet</a:t>
            </a:r>
            <a:r>
              <a:rPr lang="en-US" altLang="zh-CN" sz="2400" dirty="0"/>
              <a:t>” type=“text/</a:t>
            </a:r>
            <a:r>
              <a:rPr lang="en-US" altLang="zh-CN" sz="2400" dirty="0" err="1"/>
              <a:t>css</a:t>
            </a:r>
            <a:r>
              <a:rPr lang="en-US" altLang="zh-CN" sz="2400" dirty="0"/>
              <a:t>” </a:t>
            </a:r>
            <a:r>
              <a:rPr lang="en-US" altLang="zh-CN" sz="2400" dirty="0" err="1"/>
              <a:t>href</a:t>
            </a:r>
            <a:r>
              <a:rPr lang="en-US" altLang="zh-CN" sz="2400" dirty="0"/>
              <a:t>=“mystyle.css”&gt;</a:t>
            </a:r>
            <a:r>
              <a:rPr lang="zh-CN" altLang="zh-CN" sz="2400" dirty="0"/>
              <a:t>标签链接到样式表，可实现内容与样式的分离</a:t>
            </a:r>
            <a:r>
              <a:rPr lang="zh-CN" altLang="en-US" sz="2400" dirty="0"/>
              <a:t>。</a:t>
            </a:r>
            <a:endParaRPr lang="zh-CN" altLang="zh-CN" sz="2400" dirty="0"/>
          </a:p>
        </p:txBody>
      </p:sp>
      <p:sp>
        <p:nvSpPr>
          <p:cNvPr id="5" name="矩形 4"/>
          <p:cNvSpPr/>
          <p:nvPr/>
        </p:nvSpPr>
        <p:spPr>
          <a:xfrm>
            <a:off x="311169" y="448147"/>
            <a:ext cx="573895" cy="5530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5023" y="198"/>
            <a:ext cx="538090" cy="838673"/>
          </a:xfrm>
          <a:prstGeom prst="rect">
            <a:avLst/>
          </a:prstGeom>
          <a:solidFill>
            <a:srgbClr val="FFAC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8" name="文本框 46"/>
          <p:cNvSpPr txBox="1"/>
          <p:nvPr/>
        </p:nvSpPr>
        <p:spPr>
          <a:xfrm>
            <a:off x="1048046" y="482886"/>
            <a:ext cx="2088713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3930"/>
            <a:r>
              <a:rPr lang="en-US" altLang="zh-CN" sz="2800" b="1" dirty="0">
                <a:solidFill>
                  <a:srgbClr val="FFAC0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7.3 </a:t>
            </a:r>
            <a:r>
              <a:rPr lang="zh-CN" altLang="en-US" sz="2800" b="1" dirty="0">
                <a:solidFill>
                  <a:srgbClr val="FFAC0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核心知识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0446" y="911058"/>
            <a:ext cx="11195151" cy="589072"/>
          </a:xfrm>
          <a:prstGeom prst="rect">
            <a:avLst/>
          </a:prstGeom>
          <a:noFill/>
        </p:spPr>
        <p:txBody>
          <a:bodyPr wrap="square" numCol="1" spcCol="108000" rtlCol="0">
            <a:spAutoFit/>
          </a:bodyPr>
          <a:lstStyle/>
          <a:p>
            <a:pPr marL="0" lvl="2" indent="0" algn="ctr">
              <a:lnSpc>
                <a:spcPct val="150000"/>
              </a:lnSpc>
            </a:pPr>
            <a:r>
              <a:rPr lang="en-US" altLang="zh-CN" sz="2400" b="1" dirty="0">
                <a:sym typeface="+mn-ea"/>
              </a:rPr>
              <a:t> 7-3-2 </a:t>
            </a:r>
            <a:r>
              <a:rPr lang="zh-CN" altLang="en-US" sz="2400" b="1" dirty="0">
                <a:sym typeface="+mn-ea"/>
              </a:rPr>
              <a:t>应用</a:t>
            </a:r>
            <a:r>
              <a:rPr lang="en-US" altLang="zh-CN" sz="2400" b="1" dirty="0">
                <a:sym typeface="+mn-ea"/>
              </a:rPr>
              <a:t>CSS</a:t>
            </a:r>
          </a:p>
        </p:txBody>
      </p:sp>
    </p:spTree>
    <p:extLst>
      <p:ext uri="{BB962C8B-B14F-4D97-AF65-F5344CB8AC3E}">
        <p14:creationId xmlns:p14="http://schemas.microsoft.com/office/powerpoint/2010/main" val="255815618"/>
      </p:ext>
    </p:extLst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Box 39"/>
          <p:cNvSpPr txBox="1"/>
          <p:nvPr/>
        </p:nvSpPr>
        <p:spPr>
          <a:xfrm>
            <a:off x="1048046" y="1732050"/>
            <a:ext cx="10099852" cy="1691104"/>
          </a:xfrm>
          <a:prstGeom prst="rect">
            <a:avLst/>
          </a:prstGeom>
          <a:noFill/>
        </p:spPr>
        <p:txBody>
          <a:bodyPr wrap="square" numCol="1" spcCol="108000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400" dirty="0"/>
              <a:t>盒子通常包括内容 （</a:t>
            </a:r>
            <a:r>
              <a:rPr lang="en-US" altLang="zh-CN" sz="2400" dirty="0"/>
              <a:t>content</a:t>
            </a:r>
            <a:r>
              <a:rPr lang="zh-CN" altLang="en-US" sz="2400" dirty="0"/>
              <a:t>）、填充（</a:t>
            </a:r>
            <a:r>
              <a:rPr lang="en-US" altLang="zh-CN" sz="2400" dirty="0"/>
              <a:t>padding</a:t>
            </a:r>
            <a:r>
              <a:rPr lang="zh-CN" altLang="en-US" sz="2400" dirty="0"/>
              <a:t>）、边框（</a:t>
            </a:r>
            <a:r>
              <a:rPr lang="en-US" altLang="zh-CN" sz="2400" dirty="0"/>
              <a:t>border</a:t>
            </a:r>
            <a:r>
              <a:rPr lang="zh-CN" altLang="en-US" sz="2400" dirty="0"/>
              <a:t>）、边界（</a:t>
            </a:r>
            <a:r>
              <a:rPr lang="en-US" altLang="zh-CN" sz="2400" dirty="0"/>
              <a:t>margin</a:t>
            </a:r>
            <a:r>
              <a:rPr lang="zh-CN" altLang="en-US" sz="2400" dirty="0"/>
              <a:t>），如图 </a:t>
            </a:r>
            <a:r>
              <a:rPr lang="en-US" altLang="zh-CN" sz="2400" dirty="0"/>
              <a:t>7-4 </a:t>
            </a:r>
            <a:r>
              <a:rPr lang="zh-CN" altLang="en-US" sz="2400" dirty="0"/>
              <a:t>所示。</a:t>
            </a:r>
            <a:r>
              <a:rPr lang="en-US" altLang="zh-CN" sz="2400" dirty="0"/>
              <a:t>CSS </a:t>
            </a:r>
            <a:r>
              <a:rPr lang="zh-CN" altLang="en-US" sz="2400" dirty="0"/>
              <a:t>盒 子模式都具备这些属性，每个属性都有 </a:t>
            </a:r>
            <a:r>
              <a:rPr lang="en-US" altLang="zh-CN" sz="2400" dirty="0"/>
              <a:t>top</a:t>
            </a:r>
            <a:r>
              <a:rPr lang="zh-CN" altLang="en-US" sz="2400" dirty="0"/>
              <a:t>、</a:t>
            </a:r>
            <a:r>
              <a:rPr lang="en-US" altLang="zh-CN" sz="2400" dirty="0"/>
              <a:t>left</a:t>
            </a:r>
            <a:r>
              <a:rPr lang="zh-CN" altLang="en-US" sz="2400" dirty="0"/>
              <a:t>、</a:t>
            </a:r>
            <a:r>
              <a:rPr lang="en-US" altLang="zh-CN" sz="2400" dirty="0"/>
              <a:t>bottom </a:t>
            </a:r>
            <a:r>
              <a:rPr lang="zh-CN" altLang="en-US" sz="2400" dirty="0"/>
              <a:t>和 </a:t>
            </a:r>
            <a:r>
              <a:rPr lang="en-US" altLang="zh-CN" sz="2400" dirty="0"/>
              <a:t>right 4 </a:t>
            </a:r>
            <a:r>
              <a:rPr lang="zh-CN" altLang="en-US" sz="2400" dirty="0"/>
              <a:t>个方向。</a:t>
            </a:r>
            <a:endParaRPr lang="zh-CN" altLang="zh-CN" sz="2400" dirty="0"/>
          </a:p>
        </p:txBody>
      </p:sp>
      <p:sp>
        <p:nvSpPr>
          <p:cNvPr id="5" name="矩形 4"/>
          <p:cNvSpPr/>
          <p:nvPr/>
        </p:nvSpPr>
        <p:spPr>
          <a:xfrm>
            <a:off x="311169" y="448147"/>
            <a:ext cx="573895" cy="5530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5023" y="198"/>
            <a:ext cx="538090" cy="838673"/>
          </a:xfrm>
          <a:prstGeom prst="rect">
            <a:avLst/>
          </a:prstGeom>
          <a:solidFill>
            <a:srgbClr val="FFAC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8" name="文本框 46"/>
          <p:cNvSpPr txBox="1"/>
          <p:nvPr/>
        </p:nvSpPr>
        <p:spPr>
          <a:xfrm>
            <a:off x="1048046" y="482886"/>
            <a:ext cx="2088713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3930"/>
            <a:r>
              <a:rPr lang="en-US" altLang="zh-CN" sz="2800" b="1" dirty="0">
                <a:solidFill>
                  <a:srgbClr val="FFAC0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7.3 </a:t>
            </a:r>
            <a:r>
              <a:rPr lang="zh-CN" altLang="en-US" sz="2800" b="1" dirty="0">
                <a:solidFill>
                  <a:srgbClr val="FFAC0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核心知识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0446" y="911058"/>
            <a:ext cx="11195151" cy="589072"/>
          </a:xfrm>
          <a:prstGeom prst="rect">
            <a:avLst/>
          </a:prstGeom>
          <a:noFill/>
        </p:spPr>
        <p:txBody>
          <a:bodyPr wrap="square" numCol="1" spcCol="108000" rtlCol="0">
            <a:spAutoFit/>
          </a:bodyPr>
          <a:lstStyle/>
          <a:p>
            <a:pPr marL="0" lvl="2" indent="0" algn="ctr">
              <a:lnSpc>
                <a:spcPct val="150000"/>
              </a:lnSpc>
            </a:pPr>
            <a:r>
              <a:rPr lang="en-US" altLang="zh-CN" sz="2400" b="1" dirty="0">
                <a:sym typeface="+mn-ea"/>
              </a:rPr>
              <a:t> 7-3-</a:t>
            </a:r>
            <a:r>
              <a:rPr lang="zh-CN" altLang="en-US" sz="2400" b="1" dirty="0">
                <a:sym typeface="+mn-ea"/>
              </a:rPr>
              <a:t>３</a:t>
            </a:r>
            <a:r>
              <a:rPr lang="en-US" altLang="zh-CN" sz="2400" b="1" dirty="0">
                <a:sym typeface="+mn-ea"/>
              </a:rPr>
              <a:t> </a:t>
            </a:r>
            <a:r>
              <a:rPr lang="zh-CN" altLang="en-US" sz="2400" b="1" dirty="0">
                <a:sym typeface="+mn-ea"/>
              </a:rPr>
              <a:t>盒子模型</a:t>
            </a:r>
            <a:endParaRPr lang="en-US" altLang="zh-CN" sz="2400" b="1" dirty="0">
              <a:sym typeface="+mn-ea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1701BF23-BE1C-4916-AD77-88D8B05622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7028" y="3713409"/>
            <a:ext cx="3529130" cy="1595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159277"/>
      </p:ext>
    </p:extLst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11169" y="448147"/>
            <a:ext cx="573895" cy="5530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5023" y="198"/>
            <a:ext cx="538090" cy="838673"/>
          </a:xfrm>
          <a:prstGeom prst="rect">
            <a:avLst/>
          </a:prstGeom>
          <a:solidFill>
            <a:srgbClr val="FFAC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8" name="文本框 46"/>
          <p:cNvSpPr txBox="1"/>
          <p:nvPr/>
        </p:nvSpPr>
        <p:spPr>
          <a:xfrm>
            <a:off x="1048046" y="482886"/>
            <a:ext cx="2088713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3930"/>
            <a:r>
              <a:rPr lang="en-US" altLang="zh-CN" sz="2800" b="1" dirty="0">
                <a:solidFill>
                  <a:srgbClr val="FFAC0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7.3 </a:t>
            </a:r>
            <a:r>
              <a:rPr lang="zh-CN" altLang="en-US" sz="2800" b="1" dirty="0">
                <a:solidFill>
                  <a:srgbClr val="FFAC0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核心知识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0446" y="911058"/>
            <a:ext cx="11195151" cy="589072"/>
          </a:xfrm>
          <a:prstGeom prst="rect">
            <a:avLst/>
          </a:prstGeom>
          <a:noFill/>
        </p:spPr>
        <p:txBody>
          <a:bodyPr wrap="square" numCol="1" spcCol="108000" rtlCol="0">
            <a:spAutoFit/>
          </a:bodyPr>
          <a:lstStyle/>
          <a:p>
            <a:pPr marL="0" lvl="2" indent="0" algn="ctr">
              <a:lnSpc>
                <a:spcPct val="150000"/>
              </a:lnSpc>
            </a:pPr>
            <a:r>
              <a:rPr lang="en-US" altLang="zh-CN" sz="2400" b="1" dirty="0">
                <a:sym typeface="+mn-ea"/>
              </a:rPr>
              <a:t> 7-3-4 CSS </a:t>
            </a:r>
            <a:r>
              <a:rPr lang="zh-CN" altLang="en-US" sz="2400" b="1" dirty="0">
                <a:sym typeface="+mn-ea"/>
              </a:rPr>
              <a:t>属性显示集</a:t>
            </a:r>
            <a:endParaRPr lang="en-US" altLang="zh-CN" sz="2400" b="1" dirty="0">
              <a:sym typeface="+mn-ea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0AE4B69F-6C17-470E-8DE7-14F7DD03B759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5158854" y="1500130"/>
            <a:ext cx="3316406" cy="792694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1BD56265-5234-431D-86A2-7A5435141AF5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324817" y="2445319"/>
            <a:ext cx="2905125" cy="455295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003B0B07-3AFE-4C21-8820-3C5DBB5DCBDF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3386440" y="2445319"/>
            <a:ext cx="2914650" cy="4581525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55318245-FC19-4A34-B615-E113766B1254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6457588" y="2431031"/>
            <a:ext cx="2905125" cy="4581525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65C24ACC-42EE-4A24-AC30-FA2FFB11EF18}"/>
              </a:ext>
            </a:extLst>
          </p:cNvPr>
          <p:cNvPicPr/>
          <p:nvPr/>
        </p:nvPicPr>
        <p:blipFill>
          <a:blip r:embed="rId7"/>
          <a:stretch>
            <a:fillRect/>
          </a:stretch>
        </p:blipFill>
        <p:spPr>
          <a:xfrm>
            <a:off x="9519211" y="2454844"/>
            <a:ext cx="2905125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469436"/>
      </p:ext>
    </p:extLst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1526109" y="1184197"/>
            <a:ext cx="4333687" cy="37693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7200" b="1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PART</a:t>
            </a:r>
            <a:r>
              <a:rPr lang="en-US" altLang="zh-CN" sz="23895" b="1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</a:t>
            </a:r>
            <a:endParaRPr lang="zh-CN" altLang="en-US" sz="23895" b="1" dirty="0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722523" y="2424286"/>
            <a:ext cx="495540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项目实施</a:t>
            </a:r>
            <a:endParaRPr lang="zh-CN" altLang="en-US" sz="4000" b="1" dirty="0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endParaRPr lang="zh-CN" altLang="en-US" sz="60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105621" y="3730893"/>
            <a:ext cx="5277814" cy="577850"/>
          </a:xfrm>
          <a:prstGeom prst="rect">
            <a:avLst/>
          </a:prstGeom>
          <a:noFill/>
        </p:spPr>
        <p:txBody>
          <a:bodyPr wrap="square" numCol="1" spcCol="108000" rtlCol="0">
            <a:spAutoFit/>
          </a:bodyPr>
          <a:lstStyle>
            <a:defPPr>
              <a:defRPr lang="zh-CN"/>
            </a:defPPr>
            <a:lvl1pPr lvl="0" eaLnBrk="0" hangingPunct="0">
              <a:lnSpc>
                <a:spcPct val="150000"/>
              </a:lnSpc>
              <a:tabLst>
                <a:tab pos="5267325" algn="r"/>
              </a:tabLst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400" dirty="0">
                <a:solidFill>
                  <a:schemeClr val="accent6"/>
                </a:solidFill>
                <a:sym typeface="Arial" panose="020B0604020202020204" pitchFamily="34" charset="0"/>
              </a:rPr>
              <a:t>阳光小学网</a:t>
            </a:r>
            <a:endParaRPr lang="en-US" altLang="zh-CN" sz="2400" dirty="0">
              <a:solidFill>
                <a:schemeClr val="accent6"/>
              </a:solidFill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5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39" grpId="0"/>
      <p:bldP spid="4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11169" y="448147"/>
            <a:ext cx="573895" cy="5530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5023" y="198"/>
            <a:ext cx="538090" cy="838673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7" name="文本框 46"/>
          <p:cNvSpPr txBox="1"/>
          <p:nvPr/>
        </p:nvSpPr>
        <p:spPr>
          <a:xfrm>
            <a:off x="1048046" y="482886"/>
            <a:ext cx="2088713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3930"/>
            <a:r>
              <a:rPr lang="en-US" altLang="zh-CN" sz="28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7.4</a:t>
            </a:r>
            <a:r>
              <a:rPr lang="zh-CN" altLang="en-US" sz="28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项目实施</a:t>
            </a: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FAE348DA-20CF-4953-B01D-D57E1461D8D5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03113" y="1449181"/>
            <a:ext cx="5274310" cy="4870450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D86A8CE9-9CA2-4CCB-8DD3-52E661E43FAB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6881327" y="1371048"/>
            <a:ext cx="5274310" cy="498919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18558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1813564" y="1512448"/>
            <a:ext cx="4333687" cy="37693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72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PART</a:t>
            </a:r>
            <a:r>
              <a:rPr lang="en-US" altLang="zh-CN" sz="23895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5</a:t>
            </a:r>
            <a:endParaRPr lang="zh-CN" altLang="en-US" sz="23895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009978" y="2752537"/>
            <a:ext cx="49554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进阶提高</a:t>
            </a:r>
            <a:endParaRPr lang="zh-CN" altLang="en-US" sz="40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3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/>
          <p:cNvSpPr/>
          <p:nvPr/>
        </p:nvSpPr>
        <p:spPr>
          <a:xfrm>
            <a:off x="311169" y="448147"/>
            <a:ext cx="573895" cy="5530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65023" y="198"/>
            <a:ext cx="538090" cy="83867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048046" y="482886"/>
            <a:ext cx="2088713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3930"/>
            <a:r>
              <a:rPr lang="en-US" altLang="zh-CN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7.5 </a:t>
            </a:r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进阶提高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2872" y="2179755"/>
            <a:ext cx="3490338" cy="1546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9B45F9A0-3D7F-4478-ABD9-DEBD9AD3CD6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25542" y="1637399"/>
            <a:ext cx="5163758" cy="3957851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598116" y="1146368"/>
            <a:ext cx="7837452" cy="5579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indent="4572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 sz="2000"/>
            </a:lvl1pPr>
          </a:lstStyle>
          <a:p>
            <a:pPr lvl="0" indent="0"/>
            <a:r>
              <a:rPr lang="zh-CN" altLang="zh-CN" dirty="0"/>
              <a:t>在微信的通信录中直接进入企业号。也可以通过下载微信企业</a:t>
            </a:r>
            <a:r>
              <a:rPr lang="en-US" altLang="zh-CN" dirty="0"/>
              <a:t>APP</a:t>
            </a:r>
            <a:r>
              <a:rPr lang="zh-CN" altLang="zh-CN" dirty="0"/>
              <a:t>加入，一起体验课后延伸学习的过程</a:t>
            </a:r>
            <a:endParaRPr lang="en-US" altLang="zh-CN" dirty="0"/>
          </a:p>
          <a:p>
            <a:pPr lvl="0" indent="0"/>
            <a:r>
              <a:rPr lang="zh-CN" altLang="zh-CN" dirty="0"/>
              <a:t>进入“微加云学院”，选择课件内容再次学习、在线做练习题、考试。</a:t>
            </a:r>
          </a:p>
          <a:p>
            <a:pPr lvl="0" indent="0"/>
            <a:r>
              <a:rPr lang="zh-CN" altLang="zh-CN" dirty="0"/>
              <a:t>进入“企微云</a:t>
            </a:r>
            <a:r>
              <a:rPr lang="zh-CN" altLang="en-US" dirty="0"/>
              <a:t>项目</a:t>
            </a:r>
            <a:r>
              <a:rPr lang="zh-CN" altLang="zh-CN" dirty="0"/>
              <a:t>”，查看并完成本章学习</a:t>
            </a:r>
            <a:r>
              <a:rPr lang="zh-CN" altLang="en-US" dirty="0"/>
              <a:t>项目</a:t>
            </a:r>
            <a:r>
              <a:rPr lang="zh-CN" altLang="zh-CN" dirty="0"/>
              <a:t>，查看</a:t>
            </a:r>
            <a:r>
              <a:rPr lang="zh-CN" altLang="en-US" dirty="0"/>
              <a:t>项目</a:t>
            </a:r>
            <a:r>
              <a:rPr lang="zh-CN" altLang="zh-CN" dirty="0"/>
              <a:t>，领取</a:t>
            </a:r>
            <a:r>
              <a:rPr lang="zh-CN" altLang="en-US" dirty="0"/>
              <a:t>项目</a:t>
            </a:r>
            <a:r>
              <a:rPr lang="zh-CN" altLang="zh-CN" dirty="0"/>
              <a:t>，登记</a:t>
            </a:r>
            <a:r>
              <a:rPr lang="zh-CN" altLang="en-US" dirty="0"/>
              <a:t>项目</a:t>
            </a:r>
            <a:r>
              <a:rPr lang="zh-CN" altLang="zh-CN" dirty="0"/>
              <a:t>进展情况，方便教师随时查看学生</a:t>
            </a:r>
            <a:r>
              <a:rPr lang="zh-CN" altLang="en-US" dirty="0"/>
              <a:t>项目</a:t>
            </a:r>
            <a:r>
              <a:rPr lang="zh-CN" altLang="zh-CN" dirty="0"/>
              <a:t>的完成进度。</a:t>
            </a:r>
          </a:p>
          <a:p>
            <a:pPr lvl="0" indent="0"/>
            <a:r>
              <a:rPr lang="zh-CN" altLang="zh-CN" dirty="0"/>
              <a:t>进入“投票调研”“问卷星”，参与调查问卷互动，反馈教学效果。</a:t>
            </a:r>
          </a:p>
          <a:p>
            <a:pPr lvl="0" indent="0"/>
            <a:r>
              <a:rPr lang="zh-CN" altLang="zh-CN" dirty="0"/>
              <a:t>进入“教学论坛”，下载本章素材或对相关知识点发贴、回帖互动。</a:t>
            </a:r>
          </a:p>
          <a:p>
            <a:pPr lvl="0" indent="0"/>
            <a:r>
              <a:rPr lang="zh-CN" altLang="zh-CN" dirty="0"/>
              <a:t>进入“腾讯乐享”，通过知识库、问答、课堂、考试、活动、投票和论坛等核心应用，培训学习等多元化需求</a:t>
            </a:r>
          </a:p>
          <a:p>
            <a:pPr lvl="0" indent="0"/>
            <a:r>
              <a:rPr lang="zh-CN" altLang="zh-CN" dirty="0"/>
              <a:t>进入“快课学堂”，通过主页型企业培训应用进行在线学习交流。</a:t>
            </a:r>
          </a:p>
        </p:txBody>
      </p:sp>
      <p:sp>
        <p:nvSpPr>
          <p:cNvPr id="34" name="矩形 33"/>
          <p:cNvSpPr/>
          <p:nvPr/>
        </p:nvSpPr>
        <p:spPr>
          <a:xfrm>
            <a:off x="311169" y="448147"/>
            <a:ext cx="573895" cy="5530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65023" y="198"/>
            <a:ext cx="538090" cy="83867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048046" y="482886"/>
            <a:ext cx="2088713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3930"/>
            <a:r>
              <a:rPr lang="en-US" altLang="zh-CN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7.5 </a:t>
            </a:r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课后延伸</a:t>
            </a:r>
          </a:p>
        </p:txBody>
      </p:sp>
      <p:pic>
        <p:nvPicPr>
          <p:cNvPr id="12" name="图片 11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7880" y="838871"/>
            <a:ext cx="3081346" cy="623141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15879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75098" y="447258"/>
            <a:ext cx="6498077" cy="5953541"/>
          </a:xfrm>
          <a:prstGeom prst="rect">
            <a:avLst/>
          </a:prstGeom>
          <a:solidFill>
            <a:srgbClr val="4774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69"/>
          <p:cNvSpPr>
            <a:spLocks noChangeArrowheads="1"/>
          </p:cNvSpPr>
          <p:nvPr/>
        </p:nvSpPr>
        <p:spPr bwMode="auto">
          <a:xfrm>
            <a:off x="8040809" y="2294601"/>
            <a:ext cx="143629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CN" altLang="en-US" sz="28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项目概述</a:t>
            </a:r>
            <a:endParaRPr lang="en-US" altLang="zh-CN" sz="28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TextBox 72"/>
          <p:cNvSpPr>
            <a:spLocks noChangeArrowheads="1"/>
          </p:cNvSpPr>
          <p:nvPr/>
        </p:nvSpPr>
        <p:spPr bwMode="auto">
          <a:xfrm>
            <a:off x="1490923" y="1869640"/>
            <a:ext cx="2561600" cy="738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4800" spc="600" dirty="0" err="1">
                <a:solidFill>
                  <a:srgbClr val="FFFF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ontents</a:t>
            </a:r>
            <a:endParaRPr lang="zh-CN" altLang="en-US" sz="3200" spc="600" dirty="0">
              <a:solidFill>
                <a:srgbClr val="FFFF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TextBox 73"/>
          <p:cNvSpPr>
            <a:spLocks noChangeArrowheads="1"/>
          </p:cNvSpPr>
          <p:nvPr/>
        </p:nvSpPr>
        <p:spPr bwMode="auto">
          <a:xfrm>
            <a:off x="4052523" y="2647463"/>
            <a:ext cx="1743714" cy="2954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9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</a:t>
            </a:r>
            <a:endParaRPr lang="en-US" altLang="zh-CN" sz="9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/>
            <a:r>
              <a:rPr lang="zh-CN" altLang="en-US" sz="9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录</a:t>
            </a:r>
            <a:endParaRPr lang="zh-CN" altLang="en-US" sz="8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直接连接符 74"/>
          <p:cNvSpPr>
            <a:spLocks noChangeShapeType="1"/>
          </p:cNvSpPr>
          <p:nvPr/>
        </p:nvSpPr>
        <p:spPr bwMode="auto">
          <a:xfrm>
            <a:off x="6894033" y="1672041"/>
            <a:ext cx="0" cy="3953897"/>
          </a:xfrm>
          <a:prstGeom prst="line">
            <a:avLst/>
          </a:prstGeom>
          <a:noFill/>
          <a:ln w="12700" cap="flat" cmpd="sng">
            <a:solidFill>
              <a:srgbClr val="7F7F7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69"/>
          <p:cNvSpPr>
            <a:spLocks noChangeArrowheads="1"/>
          </p:cNvSpPr>
          <p:nvPr/>
        </p:nvSpPr>
        <p:spPr bwMode="auto">
          <a:xfrm>
            <a:off x="8040810" y="2998190"/>
            <a:ext cx="143629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CN" altLang="en-US" sz="28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学习目标</a:t>
            </a:r>
            <a:endParaRPr lang="zh-CN" altLang="en-US" sz="16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69"/>
          <p:cNvSpPr>
            <a:spLocks noChangeArrowheads="1"/>
          </p:cNvSpPr>
          <p:nvPr/>
        </p:nvSpPr>
        <p:spPr bwMode="auto">
          <a:xfrm>
            <a:off x="8040810" y="3701779"/>
            <a:ext cx="143629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CN" altLang="en-US" sz="2800" b="1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核心知识</a:t>
            </a:r>
            <a:endParaRPr lang="zh-CN" altLang="en-US" sz="1600" b="1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69"/>
          <p:cNvSpPr>
            <a:spLocks noChangeArrowheads="1"/>
          </p:cNvSpPr>
          <p:nvPr/>
        </p:nvSpPr>
        <p:spPr bwMode="auto">
          <a:xfrm>
            <a:off x="8040810" y="4405368"/>
            <a:ext cx="143629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CN" altLang="en-US" sz="2800" b="1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项目实施</a:t>
            </a:r>
            <a:endParaRPr lang="zh-CN" altLang="en-US" sz="1600" b="1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Box 69"/>
          <p:cNvSpPr>
            <a:spLocks noChangeArrowheads="1"/>
          </p:cNvSpPr>
          <p:nvPr/>
        </p:nvSpPr>
        <p:spPr bwMode="auto">
          <a:xfrm>
            <a:off x="8040810" y="5108957"/>
            <a:ext cx="143629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CN" altLang="en-US" sz="2800" b="1" dirty="0">
                <a:solidFill>
                  <a:srgbClr val="4774D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进阶提高</a:t>
            </a:r>
            <a:endParaRPr lang="zh-CN" altLang="en-US" sz="1600" b="1" dirty="0">
              <a:solidFill>
                <a:srgbClr val="4774D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1229" y="280828"/>
            <a:ext cx="1463862" cy="29700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700" dirty="0">
                <a:solidFill>
                  <a:srgbClr val="FFFF00"/>
                </a:solidFill>
              </a:rPr>
              <a:t>C</a:t>
            </a:r>
            <a:endParaRPr lang="zh-CN" altLang="en-US" sz="18700" dirty="0">
              <a:solidFill>
                <a:srgbClr val="FFFF00"/>
              </a:solidFill>
            </a:endParaRPr>
          </a:p>
        </p:txBody>
      </p:sp>
      <p:sp>
        <p:nvSpPr>
          <p:cNvPr id="13" name="直接连接符 74"/>
          <p:cNvSpPr>
            <a:spLocks noChangeShapeType="1"/>
          </p:cNvSpPr>
          <p:nvPr/>
        </p:nvSpPr>
        <p:spPr bwMode="auto">
          <a:xfrm>
            <a:off x="7046433" y="1824441"/>
            <a:ext cx="0" cy="3953897"/>
          </a:xfrm>
          <a:prstGeom prst="line">
            <a:avLst/>
          </a:prstGeom>
          <a:noFill/>
          <a:ln w="12700" cap="flat" cmpd="sng">
            <a:solidFill>
              <a:srgbClr val="7F7F7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直接连接符 74"/>
          <p:cNvSpPr>
            <a:spLocks noChangeShapeType="1"/>
          </p:cNvSpPr>
          <p:nvPr/>
        </p:nvSpPr>
        <p:spPr bwMode="auto">
          <a:xfrm>
            <a:off x="7198833" y="1976841"/>
            <a:ext cx="0" cy="3953897"/>
          </a:xfrm>
          <a:prstGeom prst="line">
            <a:avLst/>
          </a:prstGeom>
          <a:noFill/>
          <a:ln w="12700" cap="flat" cmpd="sng">
            <a:solidFill>
              <a:srgbClr val="7F7F7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7" grpId="0"/>
      <p:bldP spid="8" grpId="0"/>
      <p:bldP spid="9" grpId="0" animBg="1"/>
      <p:bldP spid="19" grpId="0"/>
      <p:bldP spid="20" grpId="0"/>
      <p:bldP spid="21" grpId="0"/>
      <p:bldP spid="10" grpId="0"/>
      <p:bldP spid="3" grpId="0"/>
      <p:bldP spid="13" grpId="0" animBg="1"/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1093" y="1614792"/>
            <a:ext cx="6694454" cy="26554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矩形 259"/>
          <p:cNvSpPr>
            <a:spLocks noChangeArrowheads="1"/>
          </p:cNvSpPr>
          <p:nvPr/>
        </p:nvSpPr>
        <p:spPr bwMode="auto">
          <a:xfrm>
            <a:off x="2266950" y="5222295"/>
            <a:ext cx="7694173" cy="92333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6000" dirty="0">
                <a:solidFill>
                  <a:schemeClr val="bg1">
                    <a:lumMod val="85000"/>
                  </a:schemeClr>
                </a:solidFill>
                <a:cs typeface="Arial" panose="020B0604020202020204" pitchFamily="34" charset="0"/>
              </a:rPr>
              <a:t>谢谢  再见</a:t>
            </a:r>
          </a:p>
        </p:txBody>
      </p:sp>
    </p:spTree>
    <p:custDataLst>
      <p:tags r:id="rId1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50"/>
                            </p:stCondLst>
                            <p:childTnLst>
                              <p:par>
                                <p:cTn id="2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1813564" y="1512448"/>
            <a:ext cx="4334317" cy="37693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7200" b="1" dirty="0">
                <a:solidFill>
                  <a:srgbClr val="4774D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PART</a:t>
            </a:r>
            <a:r>
              <a:rPr lang="en-US" altLang="zh-CN" sz="23895" b="1" dirty="0">
                <a:solidFill>
                  <a:srgbClr val="4774D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  <a:endParaRPr lang="zh-CN" altLang="en-US" sz="23895" b="1" dirty="0">
              <a:solidFill>
                <a:srgbClr val="4774D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009978" y="2752537"/>
            <a:ext cx="49554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solidFill>
                  <a:srgbClr val="4774D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项目概述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3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3641326" y="2349854"/>
            <a:ext cx="7000734" cy="2245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400" dirty="0"/>
              <a:t>CSS</a:t>
            </a:r>
            <a:r>
              <a:rPr lang="zh-CN" altLang="en-US" sz="2400" dirty="0"/>
              <a:t>可修改网页的</a:t>
            </a:r>
            <a:r>
              <a:rPr lang="zh-CN" altLang="zh-CN" sz="2400" dirty="0"/>
              <a:t>字体、颜色、背景、边框等布局</a:t>
            </a:r>
            <a:r>
              <a:rPr lang="zh-CN" altLang="en-US" sz="2400" dirty="0"/>
              <a:t>效果</a:t>
            </a:r>
            <a:r>
              <a:rPr lang="zh-CN" altLang="zh-CN" sz="2400" dirty="0"/>
              <a:t>，</a:t>
            </a:r>
            <a:r>
              <a:rPr lang="zh-CN" altLang="en-US" sz="2400" dirty="0"/>
              <a:t>从而</a:t>
            </a:r>
            <a:r>
              <a:rPr lang="zh-CN" altLang="zh-CN" sz="2400" dirty="0"/>
              <a:t>美化</a:t>
            </a:r>
            <a:r>
              <a:rPr lang="zh-CN" altLang="en-US" sz="2400" dirty="0"/>
              <a:t>网页</a:t>
            </a:r>
            <a:r>
              <a:rPr lang="zh-CN" altLang="zh-CN" sz="2400" dirty="0"/>
              <a:t>外观。借助</a:t>
            </a:r>
            <a:r>
              <a:rPr lang="en-US" altLang="zh-CN" sz="2400" dirty="0" err="1"/>
              <a:t>dreamweaver</a:t>
            </a:r>
            <a:r>
              <a:rPr lang="zh-CN" altLang="zh-CN" sz="2400" dirty="0"/>
              <a:t>强大的图形界面功能，可快速地新建和应用</a:t>
            </a:r>
            <a:r>
              <a:rPr lang="en-US" altLang="zh-CN" sz="2400" dirty="0"/>
              <a:t>CSS</a:t>
            </a:r>
            <a:r>
              <a:rPr lang="zh-CN" altLang="zh-CN" sz="2400" dirty="0"/>
              <a:t>规则</a:t>
            </a:r>
            <a:r>
              <a:rPr lang="zh-CN" altLang="en-US" sz="2400" dirty="0"/>
              <a:t>，</a:t>
            </a:r>
            <a:r>
              <a:rPr lang="zh-CN" altLang="zh-CN" sz="2400" dirty="0"/>
              <a:t>完成“阳光小学网”。</a:t>
            </a:r>
            <a:endParaRPr lang="zh-CN" altLang="zh-CN" sz="2400" dirty="0">
              <a:solidFill>
                <a:schemeClr val="bg1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11169" y="448147"/>
            <a:ext cx="573895" cy="5530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65023" y="198"/>
            <a:ext cx="538090" cy="838673"/>
          </a:xfrm>
          <a:prstGeom prst="rect">
            <a:avLst/>
          </a:prstGeom>
          <a:solidFill>
            <a:srgbClr val="4774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048046" y="482886"/>
            <a:ext cx="2088713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3930"/>
            <a:r>
              <a:rPr lang="en-US" altLang="zh-CN" sz="2800" b="1" dirty="0">
                <a:solidFill>
                  <a:srgbClr val="4774D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7.1 </a:t>
            </a:r>
            <a:r>
              <a:rPr lang="zh-CN" altLang="en-US" sz="2800" b="1" dirty="0">
                <a:solidFill>
                  <a:srgbClr val="4774D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项目概述</a:t>
            </a:r>
          </a:p>
        </p:txBody>
      </p:sp>
      <p:pic>
        <p:nvPicPr>
          <p:cNvPr id="39" name="图片 38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046" y="2179532"/>
            <a:ext cx="2593280" cy="2969421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1813564" y="1512448"/>
            <a:ext cx="4333687" cy="37693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72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PART</a:t>
            </a:r>
            <a:r>
              <a:rPr lang="en-US" altLang="zh-CN" sz="23895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  <a:endParaRPr lang="zh-CN" altLang="en-US" sz="23895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009978" y="2752537"/>
            <a:ext cx="495540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学习目标</a:t>
            </a:r>
          </a:p>
          <a:p>
            <a:endParaRPr lang="zh-CN" altLang="en-US" sz="60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840030" y="3967073"/>
            <a:ext cx="1602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84505" indent="-306705">
              <a:buFont typeface="Wingdings" panose="05000000000000000000" pitchFamily="2" charset="2"/>
              <a:buChar char="Ø"/>
            </a:pPr>
            <a:r>
              <a:rPr lang="zh-CN" altLang="en-US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知识目标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6839312" y="3967073"/>
            <a:ext cx="22435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123950" lvl="1" indent="-306705">
              <a:buFont typeface="Wingdings" panose="05000000000000000000" pitchFamily="2" charset="2"/>
              <a:buChar char="Ø"/>
            </a:pPr>
            <a:r>
              <a:rPr lang="zh-CN" altLang="en-US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技能目标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5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39" grpId="0"/>
      <p:bldP spid="40" grpId="0"/>
      <p:bldP spid="4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44"/>
          <p:cNvSpPr/>
          <p:nvPr/>
        </p:nvSpPr>
        <p:spPr>
          <a:xfrm>
            <a:off x="311169" y="448147"/>
            <a:ext cx="573895" cy="5530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165023" y="198"/>
            <a:ext cx="538090" cy="83867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1048046" y="482886"/>
            <a:ext cx="2088713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3930"/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7.2 </a:t>
            </a:r>
            <a:r>
              <a:rPr lang="zh-CN" alt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成果目标</a:t>
            </a:r>
          </a:p>
        </p:txBody>
      </p:sp>
      <p:sp>
        <p:nvSpPr>
          <p:cNvPr id="34" name="文本框 13"/>
          <p:cNvSpPr txBox="1"/>
          <p:nvPr/>
        </p:nvSpPr>
        <p:spPr bwMode="auto">
          <a:xfrm>
            <a:off x="2040667" y="4721410"/>
            <a:ext cx="5585818" cy="18651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20000"/>
              </a:lnSpc>
              <a:buClr>
                <a:srgbClr val="CC0000"/>
              </a:buClr>
              <a:buSzPct val="85000"/>
              <a:buFont typeface="Wingdings" panose="05000000000000000000" pitchFamily="2" charset="2"/>
              <a:buChar char="Ø"/>
            </a:pPr>
            <a:r>
              <a:rPr lang="zh-CN" altLang="en-US" sz="2400" dirty="0"/>
              <a:t>理解标签选择器、类别选择器和</a:t>
            </a:r>
            <a:r>
              <a:rPr lang="en-US" altLang="zh-CN" sz="2400" dirty="0"/>
              <a:t>ID</a:t>
            </a:r>
            <a:r>
              <a:rPr lang="zh-CN" altLang="en-US" sz="2400" dirty="0"/>
              <a:t>选择器</a:t>
            </a:r>
          </a:p>
          <a:p>
            <a:pPr marL="342900" indent="-342900">
              <a:lnSpc>
                <a:spcPct val="120000"/>
              </a:lnSpc>
              <a:buClr>
                <a:srgbClr val="CC0000"/>
              </a:buClr>
              <a:buSzPct val="85000"/>
              <a:buFont typeface="Wingdings" panose="05000000000000000000" pitchFamily="2" charset="2"/>
              <a:buChar char="Ø"/>
            </a:pPr>
            <a:r>
              <a:rPr lang="zh-CN" altLang="en-US" sz="2400" dirty="0"/>
              <a:t>掌握新建</a:t>
            </a:r>
            <a:r>
              <a:rPr lang="en-US" altLang="zh-CN" sz="2400" dirty="0"/>
              <a:t>CSS</a:t>
            </a:r>
            <a:r>
              <a:rPr lang="zh-CN" altLang="en-US" sz="2400" dirty="0"/>
              <a:t>样式规则和编辑</a:t>
            </a:r>
            <a:r>
              <a:rPr lang="en-US" altLang="zh-CN" sz="2400" dirty="0"/>
              <a:t>CSS</a:t>
            </a:r>
            <a:r>
              <a:rPr lang="zh-CN" altLang="en-US" sz="2400" dirty="0"/>
              <a:t>样式</a:t>
            </a:r>
          </a:p>
          <a:p>
            <a:pPr marL="342900" indent="-342900">
              <a:lnSpc>
                <a:spcPct val="120000"/>
              </a:lnSpc>
              <a:buClr>
                <a:srgbClr val="CC0000"/>
              </a:buClr>
              <a:buSzPct val="85000"/>
              <a:buFont typeface="Wingdings" panose="05000000000000000000" pitchFamily="2" charset="2"/>
              <a:buChar char="Ø"/>
            </a:pPr>
            <a:r>
              <a:rPr lang="zh-CN" altLang="en-US" sz="2400" dirty="0"/>
              <a:t>掌握</a:t>
            </a:r>
            <a:r>
              <a:rPr lang="en-US" altLang="zh-CN" sz="2400" dirty="0" err="1"/>
              <a:t>CSS+Div</a:t>
            </a:r>
            <a:r>
              <a:rPr lang="zh-CN" altLang="en-US" sz="2400" dirty="0"/>
              <a:t>布局网页</a:t>
            </a:r>
          </a:p>
        </p:txBody>
      </p:sp>
      <p:sp>
        <p:nvSpPr>
          <p:cNvPr id="37" name="文本框 14"/>
          <p:cNvSpPr txBox="1"/>
          <p:nvPr/>
        </p:nvSpPr>
        <p:spPr bwMode="auto">
          <a:xfrm>
            <a:off x="6849722" y="1234002"/>
            <a:ext cx="4687282" cy="9787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20000"/>
              </a:lnSpc>
              <a:buClr>
                <a:srgbClr val="CC0000"/>
              </a:buClr>
              <a:buSzPct val="85000"/>
              <a:buFont typeface="Wingdings" panose="05000000000000000000" pitchFamily="2" charset="2"/>
              <a:buChar char="Ø"/>
            </a:pPr>
            <a:r>
              <a:rPr lang="zh-CN" altLang="zh-CN" sz="2400" dirty="0"/>
              <a:t>灵活应用</a:t>
            </a:r>
            <a:r>
              <a:rPr lang="en-US" altLang="zh-CN" sz="2400" dirty="0" err="1"/>
              <a:t>CSS+Div</a:t>
            </a:r>
            <a:r>
              <a:rPr lang="zh-CN" altLang="zh-CN" sz="2400" dirty="0"/>
              <a:t>相关知识，设计制作一个“阳光小学”网站</a:t>
            </a:r>
            <a:endParaRPr lang="zh-CN" altLang="en-US" sz="2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39" name="图片 38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9856" y="2966204"/>
            <a:ext cx="3240000" cy="2304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6155" y="2627724"/>
            <a:ext cx="3668789" cy="2304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41" name="组合 40"/>
          <p:cNvGrpSpPr/>
          <p:nvPr/>
        </p:nvGrpSpPr>
        <p:grpSpPr>
          <a:xfrm>
            <a:off x="6791356" y="2968799"/>
            <a:ext cx="3797128" cy="1027240"/>
            <a:chOff x="6825506" y="2525849"/>
            <a:chExt cx="3797128" cy="1027240"/>
          </a:xfrm>
        </p:grpSpPr>
        <p:sp>
          <p:nvSpPr>
            <p:cNvPr id="43" name="流程图: 数据 42"/>
            <p:cNvSpPr/>
            <p:nvPr/>
          </p:nvSpPr>
          <p:spPr>
            <a:xfrm>
              <a:off x="6825506" y="2666446"/>
              <a:ext cx="3573597" cy="746047"/>
            </a:xfrm>
            <a:prstGeom prst="flowChartInputOutpu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</a:rPr>
                <a:t>技能目标</a:t>
              </a:r>
            </a:p>
          </p:txBody>
        </p:sp>
        <p:grpSp>
          <p:nvGrpSpPr>
            <p:cNvPr id="48" name="组合 47"/>
            <p:cNvGrpSpPr/>
            <p:nvPr/>
          </p:nvGrpSpPr>
          <p:grpSpPr>
            <a:xfrm>
              <a:off x="9497603" y="2525849"/>
              <a:ext cx="1125031" cy="1027240"/>
              <a:chOff x="7350381" y="1068094"/>
              <a:chExt cx="1125031" cy="1027240"/>
            </a:xfrm>
          </p:grpSpPr>
          <p:sp>
            <p:nvSpPr>
              <p:cNvPr id="49" name="流程图: 接点 21"/>
              <p:cNvSpPr/>
              <p:nvPr/>
            </p:nvSpPr>
            <p:spPr>
              <a:xfrm>
                <a:off x="7350381" y="1068094"/>
                <a:ext cx="1125031" cy="1027240"/>
              </a:xfrm>
              <a:prstGeom prst="flowChartConnector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50" name="图片 49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618014" y="1259837"/>
                <a:ext cx="695254" cy="643753"/>
              </a:xfrm>
              <a:prstGeom prst="rect">
                <a:avLst/>
              </a:prstGeom>
              <a:solidFill>
                <a:schemeClr val="accent2"/>
              </a:solidFill>
            </p:spPr>
          </p:pic>
        </p:grpSp>
      </p:grpSp>
      <p:grpSp>
        <p:nvGrpSpPr>
          <p:cNvPr id="51" name="组合 50"/>
          <p:cNvGrpSpPr/>
          <p:nvPr/>
        </p:nvGrpSpPr>
        <p:grpSpPr>
          <a:xfrm>
            <a:off x="1904482" y="3729748"/>
            <a:ext cx="3684277" cy="1027240"/>
            <a:chOff x="1300749" y="1039274"/>
            <a:chExt cx="3684277" cy="1027240"/>
          </a:xfrm>
        </p:grpSpPr>
        <p:sp>
          <p:nvSpPr>
            <p:cNvPr id="52" name="流程图: 数据 51"/>
            <p:cNvSpPr/>
            <p:nvPr/>
          </p:nvSpPr>
          <p:spPr>
            <a:xfrm>
              <a:off x="1565029" y="1179871"/>
              <a:ext cx="3419997" cy="746047"/>
            </a:xfrm>
            <a:prstGeom prst="flowChartInputOutpu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</a:rPr>
                <a:t>知识目标</a:t>
              </a:r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1300749" y="1039274"/>
              <a:ext cx="1125031" cy="1027240"/>
              <a:chOff x="4624754" y="1068094"/>
              <a:chExt cx="1125031" cy="1027240"/>
            </a:xfrm>
          </p:grpSpPr>
          <p:sp>
            <p:nvSpPr>
              <p:cNvPr id="54" name="流程图: 接点 38"/>
              <p:cNvSpPr/>
              <p:nvPr/>
            </p:nvSpPr>
            <p:spPr>
              <a:xfrm>
                <a:off x="4624754" y="1068094"/>
                <a:ext cx="1125031" cy="1027240"/>
              </a:xfrm>
              <a:prstGeom prst="flowChartConnector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55" name="图片 54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893480" y="1314230"/>
                <a:ext cx="463537" cy="559742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2.96296E-6 L 3.75E-6 -0.25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2.22222E-6 L -3.54167E-6 0.25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1206195" y="1375439"/>
            <a:ext cx="4333687" cy="37693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7200" b="1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PART</a:t>
            </a:r>
            <a:r>
              <a:rPr lang="en-US" altLang="zh-CN" sz="23895" b="1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  <a:endParaRPr lang="zh-CN" altLang="en-US" sz="23895" b="1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539882" y="2752289"/>
            <a:ext cx="49554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核心知识</a:t>
            </a:r>
            <a:endParaRPr lang="zh-CN" altLang="en-US" sz="4000" b="1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3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Box 39"/>
          <p:cNvSpPr txBox="1"/>
          <p:nvPr/>
        </p:nvSpPr>
        <p:spPr>
          <a:xfrm>
            <a:off x="1048046" y="988020"/>
            <a:ext cx="11195151" cy="646331"/>
          </a:xfrm>
          <a:prstGeom prst="rect">
            <a:avLst/>
          </a:prstGeom>
          <a:noFill/>
        </p:spPr>
        <p:txBody>
          <a:bodyPr wrap="square" numCol="1" spcCol="108000" rtlCol="0">
            <a:spAutoFit/>
          </a:bodyPr>
          <a:lstStyle/>
          <a:p>
            <a:pPr marL="0" lvl="2" indent="0" algn="ctr">
              <a:lnSpc>
                <a:spcPct val="150000"/>
              </a:lnSpc>
            </a:pPr>
            <a:r>
              <a:rPr lang="en-US" altLang="zh-CN" sz="2400" b="1" dirty="0">
                <a:sym typeface="+mn-ea"/>
              </a:rPr>
              <a:t> </a:t>
            </a:r>
            <a:r>
              <a:rPr lang="en-US" altLang="zh-CN" sz="2400" b="1" dirty="0"/>
              <a:t>CSS</a:t>
            </a:r>
            <a:r>
              <a:rPr lang="zh-CN" altLang="en-US" sz="2400" b="1" dirty="0"/>
              <a:t>层叠样式表</a:t>
            </a:r>
            <a:endParaRPr lang="zh-CN" altLang="zh-CN" sz="2200" dirty="0"/>
          </a:p>
        </p:txBody>
      </p:sp>
      <p:sp>
        <p:nvSpPr>
          <p:cNvPr id="5" name="矩形 4"/>
          <p:cNvSpPr/>
          <p:nvPr/>
        </p:nvSpPr>
        <p:spPr>
          <a:xfrm>
            <a:off x="311169" y="448147"/>
            <a:ext cx="573895" cy="5530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5023" y="198"/>
            <a:ext cx="538090" cy="838673"/>
          </a:xfrm>
          <a:prstGeom prst="rect">
            <a:avLst/>
          </a:prstGeom>
          <a:solidFill>
            <a:srgbClr val="FFAC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8" name="文本框 46"/>
          <p:cNvSpPr txBox="1"/>
          <p:nvPr/>
        </p:nvSpPr>
        <p:spPr>
          <a:xfrm>
            <a:off x="1048046" y="482886"/>
            <a:ext cx="2088713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3930"/>
            <a:r>
              <a:rPr lang="en-US" altLang="zh-CN" sz="2800" b="1" dirty="0">
                <a:solidFill>
                  <a:srgbClr val="FFAC0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7.3 </a:t>
            </a:r>
            <a:r>
              <a:rPr lang="zh-CN" altLang="en-US" sz="2800" b="1" dirty="0">
                <a:solidFill>
                  <a:srgbClr val="FFAC0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核心知识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03114" y="1605286"/>
            <a:ext cx="11903934" cy="4154984"/>
          </a:xfrm>
          <a:prstGeom prst="rect">
            <a:avLst/>
          </a:prstGeom>
          <a:noFill/>
        </p:spPr>
        <p:txBody>
          <a:bodyPr wrap="square" numCol="1" spcCol="108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200" dirty="0"/>
              <a:t>	CSS</a:t>
            </a:r>
            <a:r>
              <a:rPr lang="zh-CN" altLang="zh-CN" sz="2200" dirty="0"/>
              <a:t>简称层叠样式表，可对页面的字体、颜色、背景和边框等，进行精细的参数调整美化。</a:t>
            </a:r>
            <a:r>
              <a:rPr lang="en-US" altLang="zh-CN" sz="2200" dirty="0"/>
              <a:t>CSS3</a:t>
            </a:r>
            <a:r>
              <a:rPr lang="zh-CN" altLang="zh-CN" sz="2200" dirty="0"/>
              <a:t>是目前最新的</a:t>
            </a:r>
            <a:r>
              <a:rPr lang="en-US" altLang="zh-CN" sz="2200" dirty="0"/>
              <a:t>CSS</a:t>
            </a:r>
            <a:r>
              <a:rPr lang="zh-CN" altLang="zh-CN" sz="2200" dirty="0"/>
              <a:t>版本。</a:t>
            </a:r>
            <a:endParaRPr lang="en-US" altLang="zh-CN" sz="2200" dirty="0"/>
          </a:p>
          <a:p>
            <a:pPr>
              <a:lnSpc>
                <a:spcPct val="150000"/>
              </a:lnSpc>
            </a:pPr>
            <a:r>
              <a:rPr lang="en-US" altLang="zh-CN" sz="2200" dirty="0"/>
              <a:t>	CSS</a:t>
            </a:r>
            <a:r>
              <a:rPr lang="zh-CN" altLang="zh-CN" sz="2200" dirty="0"/>
              <a:t>语法定义是由三个部分构成：选择符</a:t>
            </a:r>
            <a:r>
              <a:rPr lang="en-US" altLang="zh-CN" sz="2200" dirty="0"/>
              <a:t>/</a:t>
            </a:r>
            <a:r>
              <a:rPr lang="zh-CN" altLang="zh-CN" sz="2200" dirty="0"/>
              <a:t>器（</a:t>
            </a:r>
            <a:r>
              <a:rPr lang="en-US" altLang="zh-CN" sz="2200" dirty="0"/>
              <a:t>selector</a:t>
            </a:r>
            <a:r>
              <a:rPr lang="zh-CN" altLang="zh-CN" sz="2200" dirty="0"/>
              <a:t>），属性（</a:t>
            </a:r>
            <a:r>
              <a:rPr lang="en-US" altLang="zh-CN" sz="2200" dirty="0"/>
              <a:t>properties</a:t>
            </a:r>
            <a:r>
              <a:rPr lang="zh-CN" altLang="zh-CN" sz="2200" dirty="0"/>
              <a:t>）和值（</a:t>
            </a:r>
            <a:r>
              <a:rPr lang="en-US" altLang="zh-CN" sz="2200" dirty="0"/>
              <a:t>value</a:t>
            </a:r>
            <a:r>
              <a:rPr lang="zh-CN" altLang="zh-CN" sz="2200" dirty="0"/>
              <a:t>）。基本格式：</a:t>
            </a:r>
            <a:r>
              <a:rPr lang="en-US" altLang="zh-CN" sz="2200" dirty="0"/>
              <a:t>selector {property: value}</a:t>
            </a:r>
            <a:r>
              <a:rPr lang="zh-CN" altLang="zh-CN" sz="2200" dirty="0"/>
              <a:t>，表示选择符</a:t>
            </a:r>
            <a:r>
              <a:rPr lang="en-US" altLang="zh-CN" sz="2200" dirty="0"/>
              <a:t> {</a:t>
            </a:r>
            <a:r>
              <a:rPr lang="zh-CN" altLang="zh-CN" sz="2200" dirty="0"/>
              <a:t>属性：值</a:t>
            </a:r>
            <a:r>
              <a:rPr lang="en-US" altLang="zh-CN" sz="2200" dirty="0"/>
              <a:t>}</a:t>
            </a:r>
            <a:r>
              <a:rPr lang="zh-CN" altLang="zh-CN" sz="2200" dirty="0"/>
              <a:t>。</a:t>
            </a:r>
            <a:endParaRPr lang="en-US" altLang="zh-CN" sz="2200" dirty="0"/>
          </a:p>
          <a:p>
            <a:pPr>
              <a:lnSpc>
                <a:spcPct val="150000"/>
              </a:lnSpc>
            </a:pPr>
            <a:r>
              <a:rPr lang="en-US" altLang="zh-CN" sz="2200" dirty="0"/>
              <a:t>				</a:t>
            </a:r>
            <a:r>
              <a:rPr lang="zh-CN" altLang="zh-CN" sz="2200" dirty="0"/>
              <a:t>如</a:t>
            </a:r>
            <a:r>
              <a:rPr lang="en-US" altLang="zh-CN" sz="2200" dirty="0"/>
              <a:t>p { color: red}</a:t>
            </a:r>
            <a:r>
              <a:rPr lang="zh-CN" altLang="zh-CN" sz="2200" dirty="0"/>
              <a:t>，表示</a:t>
            </a:r>
            <a:r>
              <a:rPr lang="en-US" altLang="zh-CN" sz="2200" dirty="0"/>
              <a:t>p</a:t>
            </a:r>
            <a:r>
              <a:rPr lang="zh-CN" altLang="zh-CN" sz="2200" dirty="0"/>
              <a:t>表示段落标签选择器，字体颜色为红色。</a:t>
            </a:r>
          </a:p>
          <a:p>
            <a:pPr lvl="0">
              <a:lnSpc>
                <a:spcPct val="150000"/>
              </a:lnSpc>
            </a:pPr>
            <a:endParaRPr lang="zh-CN" altLang="zh-CN" sz="2200" dirty="0"/>
          </a:p>
          <a:p>
            <a:pPr lvl="0">
              <a:lnSpc>
                <a:spcPct val="150000"/>
              </a:lnSpc>
            </a:pPr>
            <a:r>
              <a:rPr lang="en-US" altLang="zh-CN" sz="2200" dirty="0"/>
              <a:t>	</a:t>
            </a:r>
            <a:r>
              <a:rPr lang="zh-CN" altLang="zh-CN" sz="2200" dirty="0"/>
              <a:t>定义选择器</a:t>
            </a:r>
            <a:r>
              <a:rPr lang="en-US" altLang="zh-CN" sz="2200" dirty="0"/>
              <a:t>HTML</a:t>
            </a:r>
            <a:r>
              <a:rPr lang="zh-CN" altLang="zh-CN" sz="2200" dirty="0"/>
              <a:t>语言中的标记是通过不同的</a:t>
            </a:r>
            <a:r>
              <a:rPr lang="en-US" altLang="zh-CN" sz="2200" dirty="0"/>
              <a:t>CSS</a:t>
            </a:r>
            <a:r>
              <a:rPr lang="zh-CN" altLang="zh-CN" sz="2200" dirty="0"/>
              <a:t>选择器进行控制的，选择器包括标签选择器、类别选择器、</a:t>
            </a:r>
            <a:r>
              <a:rPr lang="en-US" altLang="zh-CN" sz="2200" dirty="0"/>
              <a:t>ID</a:t>
            </a:r>
            <a:r>
              <a:rPr lang="zh-CN" altLang="zh-CN" sz="2200" dirty="0"/>
              <a:t>选择器和复合选择器。</a:t>
            </a:r>
          </a:p>
        </p:txBody>
      </p:sp>
    </p:spTree>
    <p:extLst>
      <p:ext uri="{BB962C8B-B14F-4D97-AF65-F5344CB8AC3E}">
        <p14:creationId xmlns:p14="http://schemas.microsoft.com/office/powerpoint/2010/main" val="97652460"/>
      </p:ext>
    </p:extLst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Box 39"/>
          <p:cNvSpPr txBox="1"/>
          <p:nvPr/>
        </p:nvSpPr>
        <p:spPr>
          <a:xfrm>
            <a:off x="1048045" y="1666838"/>
            <a:ext cx="11195151" cy="5001369"/>
          </a:xfrm>
          <a:prstGeom prst="rect">
            <a:avLst/>
          </a:prstGeom>
          <a:noFill/>
        </p:spPr>
        <p:txBody>
          <a:bodyPr wrap="square" numCol="1" spcCol="108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200" dirty="0"/>
              <a:t>	</a:t>
            </a:r>
            <a:r>
              <a:rPr lang="zh-CN" altLang="zh-CN" sz="2200" dirty="0"/>
              <a:t>定义选择器</a:t>
            </a:r>
            <a:r>
              <a:rPr lang="en-US" altLang="zh-CN" sz="2200" dirty="0"/>
              <a:t>HTML</a:t>
            </a:r>
            <a:r>
              <a:rPr lang="zh-CN" altLang="zh-CN" sz="2200" dirty="0"/>
              <a:t>语言中的标记是通过不同的</a:t>
            </a:r>
            <a:r>
              <a:rPr lang="en-US" altLang="zh-CN" sz="2200" dirty="0"/>
              <a:t>CSS</a:t>
            </a:r>
            <a:r>
              <a:rPr lang="zh-CN" altLang="zh-CN" sz="2200" dirty="0"/>
              <a:t>选择器进行控制的，选择器包括标签选择器、类别选择器、</a:t>
            </a:r>
            <a:r>
              <a:rPr lang="en-US" altLang="zh-CN" sz="2200" dirty="0"/>
              <a:t>ID</a:t>
            </a:r>
            <a:r>
              <a:rPr lang="zh-CN" altLang="zh-CN" sz="2200" dirty="0"/>
              <a:t>选择器和复合选择器。</a:t>
            </a:r>
          </a:p>
          <a:p>
            <a:pPr>
              <a:lnSpc>
                <a:spcPct val="150000"/>
              </a:lnSpc>
            </a:pPr>
            <a:endParaRPr lang="zh-CN" altLang="zh-CN" sz="2200" dirty="0"/>
          </a:p>
          <a:p>
            <a:pPr lvl="0">
              <a:lnSpc>
                <a:spcPct val="150000"/>
              </a:lnSpc>
            </a:pPr>
            <a:r>
              <a:rPr lang="en-US" altLang="zh-CN" sz="2200" dirty="0">
                <a:sym typeface="+mn-ea"/>
              </a:rPr>
              <a:t>1 </a:t>
            </a:r>
            <a:r>
              <a:rPr lang="zh-CN" altLang="zh-CN" sz="2200" dirty="0">
                <a:sym typeface="+mn-ea"/>
              </a:rPr>
              <a:t>定义选择器</a:t>
            </a:r>
            <a:endParaRPr lang="zh-CN" altLang="zh-CN" sz="2200" dirty="0"/>
          </a:p>
          <a:p>
            <a:pPr>
              <a:lnSpc>
                <a:spcPct val="150000"/>
              </a:lnSpc>
            </a:pPr>
            <a:r>
              <a:rPr lang="en-US" altLang="zh-CN" sz="2200" dirty="0"/>
              <a:t>1)  </a:t>
            </a:r>
            <a:r>
              <a:rPr lang="zh-CN" altLang="zh-CN" sz="2200" dirty="0"/>
              <a:t>标签选择器</a:t>
            </a:r>
          </a:p>
          <a:p>
            <a:pPr>
              <a:lnSpc>
                <a:spcPct val="150000"/>
              </a:lnSpc>
            </a:pPr>
            <a:r>
              <a:rPr lang="en-US" altLang="zh-CN" sz="2200" dirty="0"/>
              <a:t>	CSS</a:t>
            </a:r>
            <a:r>
              <a:rPr lang="zh-CN" altLang="zh-CN" sz="2200" dirty="0"/>
              <a:t>标记选择器就是声明某个标记直接采用某个样式，包括所有的</a:t>
            </a:r>
            <a:r>
              <a:rPr lang="en-US" altLang="zh-CN" sz="2200" dirty="0"/>
              <a:t>HTML</a:t>
            </a:r>
            <a:r>
              <a:rPr lang="zh-CN" altLang="zh-CN" sz="2200" dirty="0"/>
              <a:t>标签。如通过</a:t>
            </a:r>
            <a:r>
              <a:rPr lang="en-US" altLang="zh-CN" sz="2200" dirty="0"/>
              <a:t> h1</a:t>
            </a:r>
            <a:r>
              <a:rPr lang="zh-CN" altLang="zh-CN" sz="2200" dirty="0"/>
              <a:t>选择器用来声明页面中所有的</a:t>
            </a:r>
            <a:r>
              <a:rPr lang="en-US" altLang="zh-CN" sz="2200" dirty="0"/>
              <a:t>&lt;h1&gt;</a:t>
            </a:r>
            <a:r>
              <a:rPr lang="zh-CN" altLang="zh-CN" sz="2200" dirty="0"/>
              <a:t>标记的文字效果。</a:t>
            </a:r>
            <a:endParaRPr lang="en-US" altLang="zh-CN" sz="2200" dirty="0"/>
          </a:p>
          <a:p>
            <a:r>
              <a:rPr lang="en-US" altLang="zh-CN" sz="2200" dirty="0"/>
              <a:t>   		   </a:t>
            </a:r>
            <a:r>
              <a:rPr lang="zh-CN" altLang="zh-CN" sz="2200" dirty="0"/>
              <a:t>声明</a:t>
            </a:r>
            <a:r>
              <a:rPr lang="en-US" altLang="zh-CN" sz="2200" dirty="0"/>
              <a:t>          </a:t>
            </a:r>
            <a:r>
              <a:rPr lang="zh-CN" altLang="zh-CN" sz="2200" dirty="0"/>
              <a:t>声明</a:t>
            </a:r>
          </a:p>
          <a:p>
            <a:r>
              <a:rPr lang="en-US" altLang="zh-CN" sz="2200" dirty="0"/>
              <a:t>	h1       {   color: red ;   font-size: 50px ;   }</a:t>
            </a:r>
            <a:endParaRPr lang="zh-CN" altLang="zh-CN" sz="2200" dirty="0"/>
          </a:p>
          <a:p>
            <a:r>
              <a:rPr lang="en-US" altLang="zh-CN" sz="2200" dirty="0"/>
              <a:t> </a:t>
            </a:r>
            <a:r>
              <a:rPr lang="zh-CN" altLang="zh-CN" sz="2200" dirty="0"/>
              <a:t>标签选择器名</a:t>
            </a:r>
            <a:r>
              <a:rPr lang="en-US" altLang="zh-CN" sz="2200" dirty="0"/>
              <a:t>       </a:t>
            </a:r>
            <a:r>
              <a:rPr lang="zh-CN" altLang="zh-CN" sz="2200" dirty="0"/>
              <a:t>属性</a:t>
            </a:r>
            <a:r>
              <a:rPr lang="en-US" altLang="zh-CN" sz="2200" dirty="0"/>
              <a:t>  </a:t>
            </a:r>
            <a:r>
              <a:rPr lang="zh-CN" altLang="zh-CN" sz="2200" dirty="0"/>
              <a:t>值</a:t>
            </a:r>
            <a:r>
              <a:rPr lang="en-US" altLang="zh-CN" sz="2200" dirty="0"/>
              <a:t>      </a:t>
            </a:r>
            <a:r>
              <a:rPr lang="zh-CN" altLang="zh-CN" sz="2200" dirty="0"/>
              <a:t>属性</a:t>
            </a:r>
            <a:r>
              <a:rPr lang="en-US" altLang="zh-CN" sz="2200" dirty="0"/>
              <a:t>   </a:t>
            </a:r>
            <a:r>
              <a:rPr lang="zh-CN" altLang="zh-CN" sz="2200" dirty="0"/>
              <a:t>值</a:t>
            </a:r>
          </a:p>
          <a:p>
            <a:endParaRPr lang="zh-CN" altLang="zh-CN" sz="2200" dirty="0"/>
          </a:p>
        </p:txBody>
      </p:sp>
      <p:sp>
        <p:nvSpPr>
          <p:cNvPr id="5" name="矩形 4"/>
          <p:cNvSpPr/>
          <p:nvPr/>
        </p:nvSpPr>
        <p:spPr>
          <a:xfrm>
            <a:off x="311169" y="448147"/>
            <a:ext cx="573895" cy="5530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5023" y="198"/>
            <a:ext cx="538090" cy="838673"/>
          </a:xfrm>
          <a:prstGeom prst="rect">
            <a:avLst/>
          </a:prstGeom>
          <a:solidFill>
            <a:srgbClr val="FFAC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8" name="文本框 46"/>
          <p:cNvSpPr txBox="1"/>
          <p:nvPr/>
        </p:nvSpPr>
        <p:spPr>
          <a:xfrm>
            <a:off x="1048046" y="482886"/>
            <a:ext cx="2088713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3930"/>
            <a:r>
              <a:rPr lang="en-US" altLang="zh-CN" sz="2800" b="1" dirty="0">
                <a:solidFill>
                  <a:srgbClr val="FFAC0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7.3 </a:t>
            </a:r>
            <a:r>
              <a:rPr lang="zh-CN" altLang="en-US" sz="2800" b="1" dirty="0">
                <a:solidFill>
                  <a:srgbClr val="FFAC0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核心知识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0445" y="1113245"/>
            <a:ext cx="11195151" cy="589072"/>
          </a:xfrm>
          <a:prstGeom prst="rect">
            <a:avLst/>
          </a:prstGeom>
          <a:noFill/>
        </p:spPr>
        <p:txBody>
          <a:bodyPr wrap="square" numCol="1" spcCol="108000" rtlCol="0">
            <a:spAutoFit/>
          </a:bodyPr>
          <a:lstStyle/>
          <a:p>
            <a:pPr marL="0" lvl="2" indent="0" algn="ctr">
              <a:lnSpc>
                <a:spcPct val="150000"/>
              </a:lnSpc>
            </a:pPr>
            <a:r>
              <a:rPr lang="en-US" altLang="zh-CN" sz="2400" b="1" dirty="0">
                <a:sym typeface="+mn-ea"/>
              </a:rPr>
              <a:t>7-3-1 </a:t>
            </a:r>
            <a:r>
              <a:rPr lang="zh-CN" altLang="en-US" sz="2400" b="1" dirty="0">
                <a:sym typeface="+mn-ea"/>
              </a:rPr>
              <a:t>选择器</a:t>
            </a:r>
            <a:endParaRPr lang="en-US" altLang="zh-CN" sz="2400" b="1" dirty="0"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331528119"/>
      </p:ext>
    </p:extLst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0.3|0.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0.3|0.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"/>
</p:tagLst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第一PPT，www.1ppt.com">
  <a:themeElements>
    <a:clrScheme name="自定义 8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BC1DD"/>
      </a:accent1>
      <a:accent2>
        <a:srgbClr val="435F8E"/>
      </a:accent2>
      <a:accent3>
        <a:srgbClr val="4BC1DD"/>
      </a:accent3>
      <a:accent4>
        <a:srgbClr val="435F8E"/>
      </a:accent4>
      <a:accent5>
        <a:srgbClr val="4BC1DD"/>
      </a:accent5>
      <a:accent6>
        <a:srgbClr val="435F8E"/>
      </a:accent6>
      <a:hlink>
        <a:srgbClr val="4BC1DD"/>
      </a:hlink>
      <a:folHlink>
        <a:srgbClr val="435F8E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主管人员">
  <a:themeElements>
    <a:clrScheme name="主管人员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主管人员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主管人员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1087</Words>
  <Application>Microsoft Office PowerPoint</Application>
  <PresentationFormat>自定义</PresentationFormat>
  <Paragraphs>117</Paragraphs>
  <Slides>20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30" baseType="lpstr">
      <vt:lpstr>微软雅黑</vt:lpstr>
      <vt:lpstr>Arial</vt:lpstr>
      <vt:lpstr>Calibri</vt:lpstr>
      <vt:lpstr>Calibri Light</vt:lpstr>
      <vt:lpstr>Century Gothic</vt:lpstr>
      <vt:lpstr>Courier New</vt:lpstr>
      <vt:lpstr>Palatino Linotype</vt:lpstr>
      <vt:lpstr>Wingdings</vt:lpstr>
      <vt:lpstr>第一PPT，www.1ppt.com</vt:lpstr>
      <vt:lpstr>主管人员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31</cp:revision>
  <dcterms:created xsi:type="dcterms:W3CDTF">2017-03-14T11:17:00Z</dcterms:created>
  <dcterms:modified xsi:type="dcterms:W3CDTF">2021-04-19T11:54:03Z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